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  <p:sldId id="294" r:id="rId82"/>
    <p:sldId id="295" r:id="rId83"/>
    <p:sldId id="296" r:id="rId84"/>
    <p:sldId id="297" r:id="rId85"/>
    <p:sldId id="298" r:id="rId86"/>
    <p:sldId id="299" r:id="rId87"/>
    <p:sldId id="300" r:id="rId88"/>
    <p:sldId id="301" r:id="rId89"/>
    <p:sldId id="302" r:id="rId90"/>
    <p:sldId id="303" r:id="rId91"/>
    <p:sldId id="304" r:id="rId92"/>
    <p:sldId id="305" r:id="rId93"/>
    <p:sldId id="306" r:id="rId94"/>
    <p:sldId id="307" r:id="rId95"/>
    <p:sldId id="308" r:id="rId96"/>
    <p:sldId id="309" r:id="rId97"/>
    <p:sldId id="310" r:id="rId98"/>
    <p:sldId id="311" r:id="rId99"/>
    <p:sldId id="312" r:id="rId100"/>
    <p:sldId id="313" r:id="rId101"/>
    <p:sldId id="314" r:id="rId102"/>
    <p:sldId id="315" r:id="rId103"/>
    <p:sldId id="316" r:id="rId104"/>
    <p:sldId id="317" r:id="rId105"/>
    <p:sldId id="318" r:id="rId106"/>
    <p:sldId id="319" r:id="rId107"/>
    <p:sldId id="320" r:id="rId108"/>
    <p:sldId id="321" r:id="rId109"/>
    <p:sldId id="322" r:id="rId110"/>
    <p:sldId id="323" r:id="rId111"/>
    <p:sldId id="324" r:id="rId11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Canva Student Font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57.xml" Type="http://schemas.openxmlformats.org/officeDocument/2006/relationships/slide"/><Relationship Id="rId101" Target="slides/slide58.xml" Type="http://schemas.openxmlformats.org/officeDocument/2006/relationships/slide"/><Relationship Id="rId102" Target="slides/slide59.xml" Type="http://schemas.openxmlformats.org/officeDocument/2006/relationships/slide"/><Relationship Id="rId103" Target="slides/slide60.xml" Type="http://schemas.openxmlformats.org/officeDocument/2006/relationships/slide"/><Relationship Id="rId104" Target="slides/slide61.xml" Type="http://schemas.openxmlformats.org/officeDocument/2006/relationships/slide"/><Relationship Id="rId105" Target="slides/slide62.xml" Type="http://schemas.openxmlformats.org/officeDocument/2006/relationships/slide"/><Relationship Id="rId106" Target="slides/slide63.xml" Type="http://schemas.openxmlformats.org/officeDocument/2006/relationships/slide"/><Relationship Id="rId107" Target="slides/slide64.xml" Type="http://schemas.openxmlformats.org/officeDocument/2006/relationships/slide"/><Relationship Id="rId108" Target="slides/slide65.xml" Type="http://schemas.openxmlformats.org/officeDocument/2006/relationships/slide"/><Relationship Id="rId109" Target="slides/slide66.xml" Type="http://schemas.openxmlformats.org/officeDocument/2006/relationships/slide"/><Relationship Id="rId11" Target="fonts/font11.fntdata" Type="http://schemas.openxmlformats.org/officeDocument/2006/relationships/font"/><Relationship Id="rId110" Target="slides/slide67.xml" Type="http://schemas.openxmlformats.org/officeDocument/2006/relationships/slide"/><Relationship Id="rId111" Target="slides/slide68.xml" Type="http://schemas.openxmlformats.org/officeDocument/2006/relationships/slide"/><Relationship Id="rId112" Target="slides/slide69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63" Target="slides/slide20.xml" Type="http://schemas.openxmlformats.org/officeDocument/2006/relationships/slide"/><Relationship Id="rId64" Target="slides/slide21.xml" Type="http://schemas.openxmlformats.org/officeDocument/2006/relationships/slide"/><Relationship Id="rId65" Target="slides/slide22.xml" Type="http://schemas.openxmlformats.org/officeDocument/2006/relationships/slide"/><Relationship Id="rId66" Target="slides/slide23.xml" Type="http://schemas.openxmlformats.org/officeDocument/2006/relationships/slide"/><Relationship Id="rId67" Target="slides/slide24.xml" Type="http://schemas.openxmlformats.org/officeDocument/2006/relationships/slide"/><Relationship Id="rId68" Target="slides/slide25.xml" Type="http://schemas.openxmlformats.org/officeDocument/2006/relationships/slide"/><Relationship Id="rId69" Target="slides/slide26.xml" Type="http://schemas.openxmlformats.org/officeDocument/2006/relationships/slide"/><Relationship Id="rId7" Target="fonts/font7.fntdata" Type="http://schemas.openxmlformats.org/officeDocument/2006/relationships/font"/><Relationship Id="rId70" Target="slides/slide27.xml" Type="http://schemas.openxmlformats.org/officeDocument/2006/relationships/slide"/><Relationship Id="rId71" Target="slides/slide28.xml" Type="http://schemas.openxmlformats.org/officeDocument/2006/relationships/slide"/><Relationship Id="rId72" Target="slides/slide29.xml" Type="http://schemas.openxmlformats.org/officeDocument/2006/relationships/slide"/><Relationship Id="rId73" Target="slides/slide30.xml" Type="http://schemas.openxmlformats.org/officeDocument/2006/relationships/slide"/><Relationship Id="rId74" Target="slides/slide31.xml" Type="http://schemas.openxmlformats.org/officeDocument/2006/relationships/slide"/><Relationship Id="rId75" Target="slides/slide32.xml" Type="http://schemas.openxmlformats.org/officeDocument/2006/relationships/slide"/><Relationship Id="rId76" Target="slides/slide33.xml" Type="http://schemas.openxmlformats.org/officeDocument/2006/relationships/slide"/><Relationship Id="rId77" Target="slides/slide34.xml" Type="http://schemas.openxmlformats.org/officeDocument/2006/relationships/slide"/><Relationship Id="rId78" Target="slides/slide35.xml" Type="http://schemas.openxmlformats.org/officeDocument/2006/relationships/slide"/><Relationship Id="rId79" Target="slides/slide36.xml" Type="http://schemas.openxmlformats.org/officeDocument/2006/relationships/slide"/><Relationship Id="rId8" Target="fonts/font8.fntdata" Type="http://schemas.openxmlformats.org/officeDocument/2006/relationships/font"/><Relationship Id="rId80" Target="slides/slide37.xml" Type="http://schemas.openxmlformats.org/officeDocument/2006/relationships/slide"/><Relationship Id="rId81" Target="slides/slide38.xml" Type="http://schemas.openxmlformats.org/officeDocument/2006/relationships/slide"/><Relationship Id="rId82" Target="slides/slide39.xml" Type="http://schemas.openxmlformats.org/officeDocument/2006/relationships/slide"/><Relationship Id="rId83" Target="slides/slide40.xml" Type="http://schemas.openxmlformats.org/officeDocument/2006/relationships/slide"/><Relationship Id="rId84" Target="slides/slide41.xml" Type="http://schemas.openxmlformats.org/officeDocument/2006/relationships/slide"/><Relationship Id="rId85" Target="slides/slide42.xml" Type="http://schemas.openxmlformats.org/officeDocument/2006/relationships/slide"/><Relationship Id="rId86" Target="slides/slide43.xml" Type="http://schemas.openxmlformats.org/officeDocument/2006/relationships/slide"/><Relationship Id="rId87" Target="slides/slide44.xml" Type="http://schemas.openxmlformats.org/officeDocument/2006/relationships/slide"/><Relationship Id="rId88" Target="slides/slide45.xml" Type="http://schemas.openxmlformats.org/officeDocument/2006/relationships/slide"/><Relationship Id="rId89" Target="slides/slide46.xml" Type="http://schemas.openxmlformats.org/officeDocument/2006/relationships/slide"/><Relationship Id="rId9" Target="fonts/font9.fntdata" Type="http://schemas.openxmlformats.org/officeDocument/2006/relationships/font"/><Relationship Id="rId90" Target="slides/slide47.xml" Type="http://schemas.openxmlformats.org/officeDocument/2006/relationships/slide"/><Relationship Id="rId91" Target="slides/slide48.xml" Type="http://schemas.openxmlformats.org/officeDocument/2006/relationships/slide"/><Relationship Id="rId92" Target="slides/slide49.xml" Type="http://schemas.openxmlformats.org/officeDocument/2006/relationships/slide"/><Relationship Id="rId93" Target="slides/slide50.xml" Type="http://schemas.openxmlformats.org/officeDocument/2006/relationships/slide"/><Relationship Id="rId94" Target="slides/slide51.xml" Type="http://schemas.openxmlformats.org/officeDocument/2006/relationships/slide"/><Relationship Id="rId95" Target="slides/slide52.xml" Type="http://schemas.openxmlformats.org/officeDocument/2006/relationships/slide"/><Relationship Id="rId96" Target="slides/slide53.xml" Type="http://schemas.openxmlformats.org/officeDocument/2006/relationships/slide"/><Relationship Id="rId97" Target="slides/slide54.xml" Type="http://schemas.openxmlformats.org/officeDocument/2006/relationships/slide"/><Relationship Id="rId98" Target="slides/slide55.xml" Type="http://schemas.openxmlformats.org/officeDocument/2006/relationships/slide"/><Relationship Id="rId99" Target="slides/slide56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8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8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0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1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4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5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6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7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8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8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1.png" Type="http://schemas.openxmlformats.org/officeDocument/2006/relationships/image"/><Relationship Id="rId6" Target="../media/image4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5.jpeg" Type="http://schemas.openxmlformats.org/officeDocument/2006/relationships/image"/><Relationship Id="rId7" Target="../media/image34.jpe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5.png" Type="http://schemas.openxmlformats.org/officeDocument/2006/relationships/image"/><Relationship Id="rId4" Target="../media/image4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35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35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35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35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41.jpe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41.jpe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46.jpe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46.jpe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46.jpe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46.jpe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47.jpe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47.jpe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47.jpe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47.jpeg" Type="http://schemas.openxmlformats.org/officeDocument/2006/relationships/image"/><Relationship Id="rId5" Target="../media/image49.jpeg" Type="http://schemas.openxmlformats.org/officeDocument/2006/relationships/image"/><Relationship Id="rId6" Target="../media/VAGDKEnCb_8.mp4" Type="http://schemas.openxmlformats.org/officeDocument/2006/relationships/video"/><Relationship Id="rId7" Target="../media/VAGDKEnCb_8.mp4" Type="http://schemas.microsoft.com/office/2007/relationships/media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5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50.jpe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50.jpe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50.jpe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53.jpe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Relationship Id="rId4" Target="../media/image53.jpe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jpeg" Type="http://schemas.openxmlformats.org/officeDocument/2006/relationships/image"/><Relationship Id="rId11" Target="../media/image63.jpeg" Type="http://schemas.openxmlformats.org/officeDocument/2006/relationships/image"/><Relationship Id="rId2" Target="../media/image4.png" Type="http://schemas.openxmlformats.org/officeDocument/2006/relationships/image"/><Relationship Id="rId3" Target="../media/image34.jpeg" Type="http://schemas.openxmlformats.org/officeDocument/2006/relationships/image"/><Relationship Id="rId4" Target="../media/image5.jpeg" Type="http://schemas.openxmlformats.org/officeDocument/2006/relationships/image"/><Relationship Id="rId5" Target="../media/image57.jpeg" Type="http://schemas.openxmlformats.org/officeDocument/2006/relationships/image"/><Relationship Id="rId6" Target="../media/image58.jpeg" Type="http://schemas.openxmlformats.org/officeDocument/2006/relationships/image"/><Relationship Id="rId7" Target="../media/image59.jpeg" Type="http://schemas.openxmlformats.org/officeDocument/2006/relationships/image"/><Relationship Id="rId8" Target="../media/image60.jpeg" Type="http://schemas.openxmlformats.org/officeDocument/2006/relationships/image"/><Relationship Id="rId9" Target="../media/image6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41321" y="4130049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TESTING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1449" y="3601574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PRESENTASI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55370" y="6048473"/>
            <a:ext cx="4777259" cy="57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8"/>
              </a:lnSpc>
            </a:pPr>
            <a:r>
              <a:rPr lang="en-US" sz="3332" spc="46">
                <a:solidFill>
                  <a:srgbClr val="040506"/>
                </a:solidFill>
                <a:latin typeface="Archivo Black"/>
              </a:rPr>
              <a:t>KELOMPOK JUNIOR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9124957" cy="1299195"/>
            <a:chOff x="0" y="0"/>
            <a:chExt cx="1537211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861649" y="2089294"/>
          <a:ext cx="14564701" cy="7728311"/>
        </p:xfrm>
        <a:graphic>
          <a:graphicData uri="http://schemas.openxmlformats.org/drawingml/2006/table">
            <a:tbl>
              <a:tblPr/>
              <a:tblGrid>
                <a:gridCol w="3641175"/>
                <a:gridCol w="3641175"/>
                <a:gridCol w="3641175"/>
                <a:gridCol w="3641175"/>
              </a:tblGrid>
              <a:tr h="6525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TCI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Parameter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Equivalence Partition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EP33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Email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nicho@gmail.com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02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EP34*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Email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Tantan@gmail.com (sudah ada pada database)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EP35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Password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rindudia123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EP36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Id_property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T4.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EP37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Id_property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T4. 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EP38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employee type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0 (admin)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EP39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employee type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1 (agent)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34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EP40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Display Property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Open Sauce"/>
                        </a:rPr>
                        <a:t>list property berlokasi di Bandung, Tipe House, Price Range 0-1000,  2 Bedroom, 1 Bathroom, Land area 0-100, ada garage, 2 floor level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34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EP41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Display Property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39"/>
                        </a:lnSpc>
                        <a:defRPr/>
                      </a:pPr>
                      <a:r>
                        <a:rPr lang="en-US" sz="1099">
                          <a:solidFill>
                            <a:srgbClr val="000000"/>
                          </a:solidFill>
                          <a:latin typeface="Open Sauce"/>
                        </a:rPr>
                        <a:t>list property berlokasi di Jakarta, Tipe Apartment, Price Range 0-1000,  1 Bedroom, 1 Bathroom, Land Area 0-100, tidak ada garage, 1 floor level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34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EP42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Display Property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Open Sauce"/>
                        </a:rPr>
                        <a:t>list property berlokasi di Jakarta, Tipe Office, Price Range 0-1000,  1 Bedroom,2 Bathroom, Land Area 100-250, tidak ada garage, 2 floor level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3536463" y="515999"/>
            <a:ext cx="2082779" cy="1299195"/>
            <a:chOff x="0" y="0"/>
            <a:chExt cx="977268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3404" r="0" b="-34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-805254" y="701223"/>
            <a:ext cx="4247689" cy="83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TCI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4969" y="1059414"/>
            <a:ext cx="1997466" cy="39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95" spc="18">
                <a:solidFill>
                  <a:srgbClr val="FFFFFF"/>
                </a:solidFill>
                <a:latin typeface="Archivo Black"/>
              </a:rPr>
              <a:t>PART4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9124957" cy="1299195"/>
            <a:chOff x="0" y="0"/>
            <a:chExt cx="1537211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861649" y="2089294"/>
          <a:ext cx="14564701" cy="6528316"/>
        </p:xfrm>
        <a:graphic>
          <a:graphicData uri="http://schemas.openxmlformats.org/drawingml/2006/table">
            <a:tbl>
              <a:tblPr/>
              <a:tblGrid>
                <a:gridCol w="3641175"/>
                <a:gridCol w="3641175"/>
                <a:gridCol w="3641175"/>
                <a:gridCol w="3641175"/>
              </a:tblGrid>
              <a:tr h="6528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TCI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Parameter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Equivalence Partition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EP43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Directed to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Admin page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T1.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EP44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Directed to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Agent page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T1. 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EP45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Directed to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Credential Failed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T1. 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EP46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Add Agent Result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Email is already registered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EP47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Add Agent Result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Successful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EP48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Add Agent Result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Failed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EP49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Add Agent Result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Authority Restriction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EP50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Approve Property Result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Approved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T4.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8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EP51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Approve Property Result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Authority Restriction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T4. 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3536463" y="515999"/>
            <a:ext cx="2082779" cy="1299195"/>
            <a:chOff x="0" y="0"/>
            <a:chExt cx="977268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3404" r="0" b="-34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-805254" y="701223"/>
            <a:ext cx="4247689" cy="83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TCI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4969" y="1059414"/>
            <a:ext cx="1997466" cy="39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95" spc="18">
                <a:solidFill>
                  <a:srgbClr val="FFFFFF"/>
                </a:solidFill>
                <a:latin typeface="Archivo Black"/>
              </a:rPr>
              <a:t>PART5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1151" y="5010150"/>
            <a:ext cx="7685776" cy="119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244">
                <a:solidFill>
                  <a:srgbClr val="010101"/>
                </a:solidFill>
                <a:latin typeface="Archivo Black"/>
              </a:rPr>
              <a:t>TEST CASE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10755637" cy="1299195"/>
            <a:chOff x="0" y="0"/>
            <a:chExt cx="1811920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1920" cy="218865"/>
            </a:xfrm>
            <a:custGeom>
              <a:avLst/>
              <a:gdLst/>
              <a:ahLst/>
              <a:cxnLst/>
              <a:rect r="r" b="b" t="t" l="l"/>
              <a:pathLst>
                <a:path h="218865" w="1811920">
                  <a:moveTo>
                    <a:pt x="1608720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11920" y="218865"/>
                  </a:lnTo>
                  <a:lnTo>
                    <a:pt x="1608720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08720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74694" y="515999"/>
            <a:ext cx="2082779" cy="1299195"/>
            <a:chOff x="0" y="0"/>
            <a:chExt cx="977268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3404" r="0" b="-3404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649730" y="2523169"/>
          <a:ext cx="14988540" cy="6735131"/>
        </p:xfrm>
        <a:graphic>
          <a:graphicData uri="http://schemas.openxmlformats.org/drawingml/2006/table">
            <a:tbl>
              <a:tblPr/>
              <a:tblGrid>
                <a:gridCol w="1557221"/>
                <a:gridCol w="3357830"/>
                <a:gridCol w="3357830"/>
                <a:gridCol w="3357830"/>
                <a:gridCol w="3357830"/>
              </a:tblGrid>
              <a:tr h="838401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ID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TCI Covered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Exp Result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40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ID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TCI Covered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Email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Password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Directed to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6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T1.1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EP1,4,43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suep@gmail.com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suep123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Login Successful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6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T1.2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EP2,5,44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asep@gmail.com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asep123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Agent page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04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T1.3*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EP3,[4],45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invalid@gmail.com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suep123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Credential Failed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6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T1.4*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EP[1],6,[45]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suep@gmail.com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invalidpassword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Credential Failed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805254" y="701223"/>
            <a:ext cx="6929929" cy="83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TESTCASE T1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10755637" cy="1299195"/>
            <a:chOff x="0" y="0"/>
            <a:chExt cx="1811920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1920" cy="218865"/>
            </a:xfrm>
            <a:custGeom>
              <a:avLst/>
              <a:gdLst/>
              <a:ahLst/>
              <a:cxnLst/>
              <a:rect r="r" b="b" t="t" l="l"/>
              <a:pathLst>
                <a:path h="218865" w="1811920">
                  <a:moveTo>
                    <a:pt x="1608720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11920" y="218865"/>
                  </a:lnTo>
                  <a:lnTo>
                    <a:pt x="1608720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08720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74694" y="515999"/>
            <a:ext cx="2082779" cy="1299195"/>
            <a:chOff x="0" y="0"/>
            <a:chExt cx="977268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3404" r="0" b="-3404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28700" y="2200275"/>
          <a:ext cx="16230600" cy="7240905"/>
        </p:xfrm>
        <a:graphic>
          <a:graphicData uri="http://schemas.openxmlformats.org/drawingml/2006/table">
            <a:tbl>
              <a:tblPr/>
              <a:tblGrid>
                <a:gridCol w="1345413"/>
                <a:gridCol w="1345413"/>
                <a:gridCol w="1205479"/>
                <a:gridCol w="1373400"/>
                <a:gridCol w="1457361"/>
                <a:gridCol w="1559024"/>
                <a:gridCol w="1116545"/>
                <a:gridCol w="1177576"/>
                <a:gridCol w="1284382"/>
                <a:gridCol w="1116545"/>
                <a:gridCol w="1086029"/>
                <a:gridCol w="2163433"/>
              </a:tblGrid>
              <a:tr h="867574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ID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TCI Covered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Exp Result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13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ID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TCI Covered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City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Type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Price Range (min)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Price Range (max)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Bedroom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Bathroom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Land Area Range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Garage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Floor Level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 Bold"/>
                        </a:rPr>
                        <a:t>Display Property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1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T2.1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EP7,9,12,13,15,16,18,20,23,40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Bandung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House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500000000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2000000000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0-100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available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8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T2.2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EP8,10,[12],[13],14,[16],[18],21,22,41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Jakarta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Apartment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500000000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1200000000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0-100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not available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52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T2.3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EP[8],11,[12],[13],[14],17,19,[21],[23],42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Jakarta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Office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800000000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5000000000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100-250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not available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r>
                        <a:rPr lang="en-US" sz="1585">
                          <a:solidFill>
                            <a:srgbClr val="000000"/>
                          </a:solidFill>
                          <a:latin typeface="Montserrat Light"/>
                        </a:rPr>
                        <a:t>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19"/>
                        </a:lnSpc>
                        <a:defRPr/>
                      </a:pP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805254" y="701223"/>
            <a:ext cx="6929929" cy="83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TESTCASE T2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95863" y="4275587"/>
            <a:ext cx="1903089" cy="114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"/>
              </a:lnSpc>
              <a:spcBef>
                <a:spcPct val="0"/>
              </a:spcBef>
            </a:pPr>
            <a:r>
              <a:rPr lang="en-US" sz="1159">
                <a:solidFill>
                  <a:srgbClr val="000000"/>
                </a:solidFill>
                <a:latin typeface="Open Sauce"/>
              </a:rPr>
              <a:t>"list property berlokasi di Bandung, Tipe House, Price Range 50-2000, </a:t>
            </a:r>
          </a:p>
          <a:p>
            <a:pPr algn="ctr">
              <a:lnSpc>
                <a:spcPts val="1507"/>
              </a:lnSpc>
              <a:spcBef>
                <a:spcPct val="0"/>
              </a:spcBef>
            </a:pPr>
            <a:r>
              <a:rPr lang="en-US" sz="1159">
                <a:solidFill>
                  <a:srgbClr val="000000"/>
                </a:solidFill>
                <a:latin typeface="Open Sauce"/>
              </a:rPr>
              <a:t> 2 Bedroom, 1 Bathroom, Land area 0-100, ada garage, 2 floor level"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01615" y="5639567"/>
            <a:ext cx="1797337" cy="179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9"/>
              </a:lnSpc>
              <a:spcBef>
                <a:spcPct val="0"/>
              </a:spcBef>
            </a:pPr>
            <a:r>
              <a:rPr lang="en-US" sz="1368">
                <a:solidFill>
                  <a:srgbClr val="000000"/>
                </a:solidFill>
                <a:latin typeface="Open Sauce"/>
              </a:rPr>
              <a:t>"list property berlokasi di Jakarta, Tipe Apartment, Price Range 5-1200, </a:t>
            </a:r>
          </a:p>
          <a:p>
            <a:pPr algn="ctr">
              <a:lnSpc>
                <a:spcPts val="1779"/>
              </a:lnSpc>
              <a:spcBef>
                <a:spcPct val="0"/>
              </a:spcBef>
            </a:pPr>
            <a:r>
              <a:rPr lang="en-US" sz="1368">
                <a:solidFill>
                  <a:srgbClr val="000000"/>
                </a:solidFill>
                <a:latin typeface="Open Sauce"/>
              </a:rPr>
              <a:t> 1 Bedroom, 1 Bathroom, Land Area 0-100, tidak ada garage, 1 floor level"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46070" y="7834846"/>
            <a:ext cx="1908426" cy="142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3"/>
              </a:lnSpc>
              <a:spcBef>
                <a:spcPct val="0"/>
              </a:spcBef>
            </a:pPr>
            <a:r>
              <a:rPr lang="en-US" sz="1233">
                <a:solidFill>
                  <a:srgbClr val="000000"/>
                </a:solidFill>
                <a:latin typeface="Open Sauce"/>
              </a:rPr>
              <a:t>"list property berlokasi di Jakarta, Tipe Office, Price Range 800-5000, </a:t>
            </a:r>
          </a:p>
          <a:p>
            <a:pPr algn="ctr">
              <a:lnSpc>
                <a:spcPts val="1603"/>
              </a:lnSpc>
              <a:spcBef>
                <a:spcPct val="0"/>
              </a:spcBef>
            </a:pPr>
            <a:r>
              <a:rPr lang="en-US" sz="1233">
                <a:solidFill>
                  <a:srgbClr val="000000"/>
                </a:solidFill>
                <a:latin typeface="Open Sauce"/>
              </a:rPr>
              <a:t> 1 Bedroom,2 Bathroom, Land Area 100-250, tidak ada garage, 2 floor level"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10755637" cy="1299195"/>
            <a:chOff x="0" y="0"/>
            <a:chExt cx="1811920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1920" cy="218865"/>
            </a:xfrm>
            <a:custGeom>
              <a:avLst/>
              <a:gdLst/>
              <a:ahLst/>
              <a:cxnLst/>
              <a:rect r="r" b="b" t="t" l="l"/>
              <a:pathLst>
                <a:path h="218865" w="1811920">
                  <a:moveTo>
                    <a:pt x="1608720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11920" y="218865"/>
                  </a:lnTo>
                  <a:lnTo>
                    <a:pt x="1608720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08720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74694" y="515999"/>
            <a:ext cx="2082779" cy="1299195"/>
            <a:chOff x="0" y="0"/>
            <a:chExt cx="977268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3404" r="0" b="-3404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94267" y="2821034"/>
          <a:ext cx="16899466" cy="6280018"/>
        </p:xfrm>
        <a:graphic>
          <a:graphicData uri="http://schemas.openxmlformats.org/drawingml/2006/table">
            <a:tbl>
              <a:tblPr/>
              <a:tblGrid>
                <a:gridCol w="1299959"/>
                <a:gridCol w="1299959"/>
                <a:gridCol w="1299959"/>
                <a:gridCol w="1299959"/>
                <a:gridCol w="1299959"/>
                <a:gridCol w="1299959"/>
                <a:gridCol w="1299959"/>
                <a:gridCol w="1299959"/>
                <a:gridCol w="1299959"/>
                <a:gridCol w="1299959"/>
                <a:gridCol w="1299959"/>
                <a:gridCol w="1299959"/>
                <a:gridCol w="1299959"/>
              </a:tblGrid>
              <a:tr h="467522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TCI Covered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Exp Result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70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ID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TCI Covered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Profile Picture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Name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Phone Number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Whatsapp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Branch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Address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Gender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Email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Password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employee type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 Bold"/>
                        </a:rPr>
                        <a:t>Add Agent Result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25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T3.1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EP24, 26, 27, 28, 29, 30, 31, 33, 35,38, 47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pp.png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Nicholas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0818 2733 4567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0818 2733 4567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Jakarta Selatan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Jalan Macan no 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Male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nicho@gmail.com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rindudia123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Successful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3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T3.2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EP[24], [26], [27], [28], [29], [30], 32, [33], [35],[38], [47]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pp.png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Nicholas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0818 2733 4567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0818 2733 4567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Jakarta Selatan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Jalan Macan no 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Female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nicho@gmail.com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rindudia123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Successful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78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T3.3*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EP25*, [26], [27], [28], [29], [30], [31], [33], [35],[38], 48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pp.pptx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Nicholas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0818 2733 4567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0818 2733 4567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Jakarta Selatan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Jalan Macan no 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Male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nicho@gmail.com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rindudia123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59"/>
                        </a:lnSpc>
                        <a:defRPr/>
                      </a:pPr>
                      <a:r>
                        <a:rPr lang="en-US" sz="1685">
                          <a:solidFill>
                            <a:srgbClr val="000000"/>
                          </a:solidFill>
                          <a:latin typeface="Montserrat Light"/>
                        </a:rPr>
                        <a:t>Failed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805254" y="701223"/>
            <a:ext cx="6929929" cy="83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TESTCASE T3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10755637" cy="1299195"/>
            <a:chOff x="0" y="0"/>
            <a:chExt cx="1811920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1920" cy="218865"/>
            </a:xfrm>
            <a:custGeom>
              <a:avLst/>
              <a:gdLst/>
              <a:ahLst/>
              <a:cxnLst/>
              <a:rect r="r" b="b" t="t" l="l"/>
              <a:pathLst>
                <a:path h="218865" w="1811920">
                  <a:moveTo>
                    <a:pt x="1608720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11920" y="218865"/>
                  </a:lnTo>
                  <a:lnTo>
                    <a:pt x="1608720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08720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74694" y="515999"/>
            <a:ext cx="2082779" cy="1299195"/>
            <a:chOff x="0" y="0"/>
            <a:chExt cx="977268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3404" r="0" b="-3404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67173" y="2340145"/>
          <a:ext cx="16953653" cy="6315075"/>
        </p:xfrm>
        <a:graphic>
          <a:graphicData uri="http://schemas.openxmlformats.org/drawingml/2006/table">
            <a:tbl>
              <a:tblPr/>
              <a:tblGrid>
                <a:gridCol w="1298262"/>
                <a:gridCol w="1298262"/>
                <a:gridCol w="1084782"/>
                <a:gridCol w="1191522"/>
                <a:gridCol w="1264056"/>
                <a:gridCol w="1393463"/>
                <a:gridCol w="1054285"/>
                <a:gridCol w="1481245"/>
                <a:gridCol w="1115280"/>
                <a:gridCol w="1557488"/>
                <a:gridCol w="1481245"/>
                <a:gridCol w="1359257"/>
                <a:gridCol w="1374505"/>
              </a:tblGrid>
              <a:tr h="839466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TCI Covered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Exp Result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196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ID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TCI Covered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Profile Picture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Name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Phone Number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Whatsapp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Branch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Address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Gender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Email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Password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employee type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 Bold"/>
                        </a:rPr>
                        <a:t>Add Agent Result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68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T3.4*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EP[24], [26], [27], [28], [29], [30], [31], 34*, [35],[38], 46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pp.png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Nicholas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0818 2733 4567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0818 2733 4567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Jakarta Selatan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Jalan Macan no 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Male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Tantan@gmail.com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rindudia123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Email is already registered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68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T3.5*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EP[24], [26], [27], [28], [29], [30], [31], [33], [35],39, 49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pp.png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Nicholas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0818 2733 4567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0818 2733 4567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Jakarta Selatan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Jalan Macan no 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Male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nicho@gmail.com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rindudia123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sz="1885">
                          <a:solidFill>
                            <a:srgbClr val="000000"/>
                          </a:solidFill>
                          <a:latin typeface="Montserrat Light"/>
                        </a:rPr>
                        <a:t>Authority Restriction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805254" y="701223"/>
            <a:ext cx="6929929" cy="83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TESTCASE T3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10755637" cy="1299195"/>
            <a:chOff x="0" y="0"/>
            <a:chExt cx="1811920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1920" cy="218865"/>
            </a:xfrm>
            <a:custGeom>
              <a:avLst/>
              <a:gdLst/>
              <a:ahLst/>
              <a:cxnLst/>
              <a:rect r="r" b="b" t="t" l="l"/>
              <a:pathLst>
                <a:path h="218865" w="1811920">
                  <a:moveTo>
                    <a:pt x="1608720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11920" y="218865"/>
                  </a:lnTo>
                  <a:lnTo>
                    <a:pt x="1608720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08720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74694" y="515999"/>
            <a:ext cx="2082779" cy="1299195"/>
            <a:chOff x="0" y="0"/>
            <a:chExt cx="977268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3404" r="0" b="-3404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407920" y="2542222"/>
          <a:ext cx="13472160" cy="6162675"/>
        </p:xfrm>
        <a:graphic>
          <a:graphicData uri="http://schemas.openxmlformats.org/drawingml/2006/table">
            <a:tbl>
              <a:tblPr/>
              <a:tblGrid>
                <a:gridCol w="2694432"/>
                <a:gridCol w="2694432"/>
                <a:gridCol w="2694432"/>
                <a:gridCol w="2694432"/>
                <a:gridCol w="2694432"/>
              </a:tblGrid>
              <a:tr h="869463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ID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TCI Covered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Input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Exp Result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16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ID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TCI Covered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id_property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employee type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 Bold"/>
                        </a:rPr>
                        <a:t>Approve Property Result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03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T4.1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EP 36, 38, 50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Approved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89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T4.2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EP 37, [38],[50]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2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0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Approved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89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T4.3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EP [36], 39, 51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1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44"/>
                        </a:lnSpc>
                        <a:defRPr/>
                      </a:pPr>
                      <a:r>
                        <a:rPr lang="en-US" sz="2603">
                          <a:solidFill>
                            <a:srgbClr val="000000"/>
                          </a:solidFill>
                          <a:latin typeface="Montserrat Light"/>
                        </a:rPr>
                        <a:t>Authority Restriction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805254" y="701223"/>
            <a:ext cx="6929929" cy="83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TESTCASE T4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1151" y="5010150"/>
            <a:ext cx="7685776" cy="2411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59"/>
              </a:lnSpc>
            </a:pPr>
            <a:r>
              <a:rPr lang="en-US" sz="6999" spc="244">
                <a:solidFill>
                  <a:srgbClr val="010101"/>
                </a:solidFill>
                <a:latin typeface="Archivo Black"/>
              </a:rPr>
              <a:t>UNIT </a:t>
            </a:r>
          </a:p>
          <a:p>
            <a:pPr algn="l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244">
                <a:solidFill>
                  <a:srgbClr val="010101"/>
                </a:solidFill>
                <a:latin typeface="Archivo Black"/>
              </a:rPr>
              <a:t>TESTING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T1.1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136" t="0" r="-8599" b="-56187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705279" y="3394400"/>
            <a:ext cx="3978952" cy="133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T1.1 Merupakan test login dengan menggunakan credential admin, hasil yang diharapkan adalah menunjukan type dari employee sehingga bisa digunakan untuk redirect page.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605807" y="1886714"/>
            <a:ext cx="2331609" cy="2322501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7868" t="0" r="-7868" b="-5618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605807" y="4478616"/>
            <a:ext cx="2331609" cy="2322501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7868" t="0" r="-7868" b="-56187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605807" y="7074487"/>
            <a:ext cx="2331609" cy="2322501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7868" t="0" r="-7868" b="-5618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882119" y="413546"/>
            <a:ext cx="4921232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JAYA</a:t>
            </a:r>
            <a:r>
              <a:rPr lang="en-US" sz="5283" spc="184" strike="noStrike" u="none">
                <a:solidFill>
                  <a:srgbClr val="010101"/>
                </a:solidFill>
                <a:latin typeface="Archivo Black"/>
              </a:rPr>
              <a:t> 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19913" y="2669718"/>
            <a:ext cx="3616785" cy="35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3"/>
              </a:lnSpc>
            </a:pPr>
            <a:r>
              <a:rPr lang="en-US" sz="2081" spc="-41">
                <a:solidFill>
                  <a:srgbClr val="010101"/>
                </a:solidFill>
                <a:latin typeface="Montserrat Light Bold"/>
              </a:rPr>
              <a:t>Nicholas Chrisandy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2682" y="3089396"/>
            <a:ext cx="3505646" cy="42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17"/>
              </a:lnSpc>
            </a:pPr>
            <a:r>
              <a:rPr lang="en-US" sz="2569" spc="20">
                <a:solidFill>
                  <a:srgbClr val="010101"/>
                </a:solidFill>
                <a:latin typeface="Montserrat Light"/>
              </a:rPr>
              <a:t>1121001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19913" y="5261620"/>
            <a:ext cx="4728340" cy="35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3"/>
              </a:lnSpc>
            </a:pPr>
            <a:r>
              <a:rPr lang="en-US" sz="2081">
                <a:solidFill>
                  <a:srgbClr val="010101"/>
                </a:solidFill>
                <a:latin typeface="Montserrat Light Bold"/>
              </a:rPr>
              <a:t>Calvin Alexander Tandi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42682" y="5681298"/>
            <a:ext cx="3505646" cy="42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17"/>
              </a:lnSpc>
            </a:pPr>
            <a:r>
              <a:rPr lang="en-US" sz="2569" spc="20">
                <a:solidFill>
                  <a:srgbClr val="010101"/>
                </a:solidFill>
                <a:latin typeface="Montserrat Light"/>
              </a:rPr>
              <a:t>1121016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19913" y="7857491"/>
            <a:ext cx="4959749" cy="35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3"/>
              </a:lnSpc>
            </a:pPr>
            <a:r>
              <a:rPr lang="en-US" sz="2081">
                <a:solidFill>
                  <a:srgbClr val="010101"/>
                </a:solidFill>
                <a:latin typeface="Montserrat Light Bold"/>
              </a:rPr>
              <a:t>Jonathan Abigael Hermawan Jr.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42682" y="8277169"/>
            <a:ext cx="3505646" cy="42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17"/>
              </a:lnSpc>
            </a:pPr>
            <a:r>
              <a:rPr lang="en-US" sz="2569" spc="20">
                <a:solidFill>
                  <a:srgbClr val="010101"/>
                </a:solidFill>
                <a:latin typeface="Montserrat Light"/>
              </a:rPr>
              <a:t>1121060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8256" y="3402257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Aaron Loeb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7136" t="0" r="-8599" b="-5618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3830" t="0" r="-383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T1.2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05279" y="3394400"/>
            <a:ext cx="3978952" cy="133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T1.2 Merupakan test login dengan menggunakan credential agent, hasil yang diharapkan adalah menunjukan type dari employee sehingga bisa digunakan untuk redirect page.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8256" y="3402257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Aaron Loeb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7136" t="0" r="-8599" b="-5618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0" t="-6683" r="0" b="-6683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T1.3, T1.4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05279" y="352889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T1.3 merupakan test login dengan email yang tidak terdaftar, hasil yang diharapkan adalah pesan error dengan penjelasan ‘Invalid Credentials’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29479" y="760124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92452" y="6042497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Aaron Loeb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25304" y="5835021"/>
            <a:ext cx="5489727" cy="1761958"/>
            <a:chOff x="0" y="0"/>
            <a:chExt cx="1569119" cy="5036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5549227" y="5554749"/>
            <a:ext cx="2331609" cy="2322501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7136" t="0" r="-8599" b="-56187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529479" y="610696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T1.4 merupakan test login dengan password yang tidak sesuai, hasil yang diharapkan adalah pesan error dengan penjelasan ‘Invalid Credentials’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178914" y="2314152"/>
            <a:ext cx="9930173" cy="7972848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3894" t="0" r="-389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940268" y="933450"/>
            <a:ext cx="440746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T1 RESULT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2459" t="0" r="-2459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136" t="0" r="-8599" b="-5618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T2.1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5279" y="352889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T2.1 Merupakan test search property dengan beberapa masukan, hasil yang diharapkan adalah list properti dengan detail yang sesuai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2256" t="0" r="-225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136" t="0" r="-8599" b="-5618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T2.2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5279" y="352889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T2.2 Merupakan test search property dengan beberapa masukan, hasil yang diharapkan adalah list properti dengan detail yang sesuai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1736" r="0" b="-1173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136" t="0" r="-8599" b="-5618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T2.3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5279" y="3408382"/>
            <a:ext cx="3978952" cy="133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T2.3 Merupakan test search property dengan beberapa masukan, hasil yang diharapkan adalah list properti dengan detail yang sesuai (pada test ini tidak ada data yang sesuai)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178914" y="2314152"/>
            <a:ext cx="9930173" cy="7972848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2064" r="0" b="-206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940268" y="933450"/>
            <a:ext cx="440746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T2 RESULT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2357" t="0" r="-235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136" t="0" r="-8599" b="-5618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T3.1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5279" y="352889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T3.1 Merupakan test add agent dengan semua data yang valid, hasil yang diharapkan adalah ‘User Registered Succesfully’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2256" t="0" r="-225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136" t="0" r="-8599" b="-5618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T3.2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5279" y="352889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T3.2 Merupakan test add agent dengan semua data yang valid, hasil yang diharapkan adalah ‘User Registered Succesfully’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3606" t="0" r="-360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136" t="0" r="-8599" b="-5618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T3.3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5279" y="352889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T3.3 Merupakan test add agent dengan file profile picture dengan format yang salah, hasil yang diharapkan adalah ‘File type not supported’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23704"/>
            <a:ext cx="2743420" cy="41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Topic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67536"/>
            <a:ext cx="2743420" cy="85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Test Coverage Items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23704"/>
            <a:ext cx="2743420" cy="41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Test Case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2776" y="5967536"/>
            <a:ext cx="2743420" cy="41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Unit Testing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25402" y="8028765"/>
            <a:ext cx="2743420" cy="85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Test Result Table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01648" y="8072597"/>
            <a:ext cx="2743420" cy="85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Integration Testing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9444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77894" y="8028765"/>
            <a:ext cx="2743420" cy="12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User Acceptance Testing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03276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51726" y="8072597"/>
            <a:ext cx="2743420" cy="41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Evaluation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3500" t="0" r="-350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136" t="0" r="-8599" b="-5618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T3.4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5279" y="352889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T3.4 Merupakan test add agent dengan email yang sudah terdaftarkan sbelumnya, hasil yang diharapkan adalah ‘Email already exists’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-2307" t="0" r="-230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136" t="0" r="-8599" b="-5618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T3.5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5279" y="352889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T3.5 Merupakan test add agent dengan email yang sudah terdaftarkan sbelumnya, hasil yang diharapkan adalah ‘Error: Invalid credentials’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178914" y="2314152"/>
            <a:ext cx="9930173" cy="7972848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668" r="0" b="-66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940268" y="933450"/>
            <a:ext cx="440746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T3 RESULT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8256" y="3402257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Aaron Loeb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7136" t="0" r="-8599" b="-5618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3549" t="0" r="-3549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T4.1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56914" y="3394400"/>
            <a:ext cx="3978952" cy="133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T4.1 adalah test approve property yang terdaftar dan memiliki status 0 (pending), hasil yang diharapkan adalah proses berhasil dan message ‘Property berhasil diapprove’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58256" y="3402257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Aaron Loeb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357827" y="2314152"/>
            <a:ext cx="9930173" cy="7972848"/>
            <a:chOff x="0" y="0"/>
            <a:chExt cx="7467600" cy="5995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11773" r="0" b="-1177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T4.2, T4.3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58256" y="3402257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Aaron Loeb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136" t="0" r="-8599" b="-56187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692452" y="352889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T4.2 merupakan test approve property dengan data property yang tidak ada di database, hasil yang diharapkan adalah status code 404 (not found)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29479" y="760124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692452" y="6042497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Aaron Loeb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25304" y="5835021"/>
            <a:ext cx="5489727" cy="1761958"/>
            <a:chOff x="0" y="0"/>
            <a:chExt cx="1569119" cy="5036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5549227" y="5554749"/>
            <a:ext cx="2331609" cy="2322501"/>
            <a:chOff x="0" y="0"/>
            <a:chExt cx="6502400" cy="6477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136" t="0" r="-8599" b="-56187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529479" y="616913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T4.3 merupakan test approve property dengan user token milik agent, hasil yang diharapkan adalah status code 401 (Invalid Credential)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178914" y="2314152"/>
            <a:ext cx="9930173" cy="7972848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3986" t="0" r="-398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940268" y="933450"/>
            <a:ext cx="440746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T4 RESULT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1151" y="5010150"/>
            <a:ext cx="7685776" cy="363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59"/>
              </a:lnSpc>
            </a:pPr>
            <a:r>
              <a:rPr lang="en-US" sz="6999" spc="244">
                <a:solidFill>
                  <a:srgbClr val="010101"/>
                </a:solidFill>
                <a:latin typeface="Archivo Black"/>
              </a:rPr>
              <a:t>TEST </a:t>
            </a:r>
          </a:p>
          <a:p>
            <a:pPr algn="l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244">
                <a:solidFill>
                  <a:srgbClr val="010101"/>
                </a:solidFill>
                <a:latin typeface="Archivo Black"/>
              </a:rPr>
              <a:t>RESULT TABLE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10755637" cy="1299195"/>
            <a:chOff x="0" y="0"/>
            <a:chExt cx="1811920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1920" cy="218865"/>
            </a:xfrm>
            <a:custGeom>
              <a:avLst/>
              <a:gdLst/>
              <a:ahLst/>
              <a:cxnLst/>
              <a:rect r="r" b="b" t="t" l="l"/>
              <a:pathLst>
                <a:path h="218865" w="1811920">
                  <a:moveTo>
                    <a:pt x="1608720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11920" y="218865"/>
                  </a:lnTo>
                  <a:lnTo>
                    <a:pt x="1608720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08720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74694" y="515999"/>
            <a:ext cx="2082779" cy="1299195"/>
            <a:chOff x="0" y="0"/>
            <a:chExt cx="977268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1199" r="0" b="-1199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661160" y="2582917"/>
          <a:ext cx="14965680" cy="6286125"/>
        </p:xfrm>
        <a:graphic>
          <a:graphicData uri="http://schemas.openxmlformats.org/drawingml/2006/table">
            <a:tbl>
              <a:tblPr/>
              <a:tblGrid>
                <a:gridCol w="1234366"/>
                <a:gridCol w="3041543"/>
                <a:gridCol w="2137954"/>
                <a:gridCol w="2137954"/>
                <a:gridCol w="2137954"/>
                <a:gridCol w="2137954"/>
                <a:gridCol w="2137954"/>
              </a:tblGrid>
              <a:tr h="220142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Pass/Fail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Tested By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Date Tested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865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Pass/Fail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Tested By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Date Tested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71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T1.1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Login menggunakan data admin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Dilempar ke page admin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Dilempar ke page admin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Nicholas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71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T1.2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Login menggunakan data agent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Dilempar ke page agent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Dilempar ke page agent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Nicholas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208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T1.3*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Login menggunakan email yang salah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Mengisi ulang form login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Mengisi ulang form login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Nicholas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87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T1.4*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Login menggunakan password yang salah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Mengisi ulang form login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Mengisi ulang form login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Nicholas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805254" y="701223"/>
            <a:ext cx="6929929" cy="83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RESULT T1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10755637" cy="1299195"/>
            <a:chOff x="0" y="0"/>
            <a:chExt cx="1811920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1920" cy="218865"/>
            </a:xfrm>
            <a:custGeom>
              <a:avLst/>
              <a:gdLst/>
              <a:ahLst/>
              <a:cxnLst/>
              <a:rect r="r" b="b" t="t" l="l"/>
              <a:pathLst>
                <a:path h="218865" w="1811920">
                  <a:moveTo>
                    <a:pt x="1608720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11920" y="218865"/>
                  </a:lnTo>
                  <a:lnTo>
                    <a:pt x="1608720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08720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74694" y="515999"/>
            <a:ext cx="2082779" cy="1299195"/>
            <a:chOff x="0" y="0"/>
            <a:chExt cx="977268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1199" r="0" b="-1199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08743" y="2882447"/>
          <a:ext cx="16870515" cy="5401587"/>
        </p:xfrm>
        <a:graphic>
          <a:graphicData uri="http://schemas.openxmlformats.org/drawingml/2006/table">
            <a:tbl>
              <a:tblPr/>
              <a:tblGrid>
                <a:gridCol w="1026787"/>
                <a:gridCol w="3268419"/>
                <a:gridCol w="3358686"/>
                <a:gridCol w="3133018"/>
                <a:gridCol w="1742781"/>
                <a:gridCol w="2055281"/>
                <a:gridCol w="2285544"/>
              </a:tblGrid>
              <a:tr h="265955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ID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Pass/Fail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Tested By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Date Tested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596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ID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Pass/Fail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Tested By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Date Tested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06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T2.1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Memasukkan beragam data pada search filter untuk tes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Display list property house di bandung dengan kriteria …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Display list property house di bandung dengan kriteria …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Nicholas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06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T2.2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Memasukkan beragam data pada search filter untuk tes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Display list property apartment di jakarta dengan kriteria …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Display list property apartment di jakarta dengan kriteria …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Nicholas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06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T2.3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Memasukkan beragam data pada search filter untuk tes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Display list property office di jakarta dengan kriteria …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Display list property office di jakarta dengan kriteria …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Nicholas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805254" y="701223"/>
            <a:ext cx="6929929" cy="83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RESULT T2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10755637" cy="1299195"/>
            <a:chOff x="0" y="0"/>
            <a:chExt cx="1811920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1920" cy="218865"/>
            </a:xfrm>
            <a:custGeom>
              <a:avLst/>
              <a:gdLst/>
              <a:ahLst/>
              <a:cxnLst/>
              <a:rect r="r" b="b" t="t" l="l"/>
              <a:pathLst>
                <a:path h="218865" w="1811920">
                  <a:moveTo>
                    <a:pt x="1608720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11920" y="218865"/>
                  </a:lnTo>
                  <a:lnTo>
                    <a:pt x="1608720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08720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74694" y="515999"/>
            <a:ext cx="2082779" cy="1299195"/>
            <a:chOff x="0" y="0"/>
            <a:chExt cx="977268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1199" r="0" b="-1199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226820" y="2085929"/>
          <a:ext cx="15834360" cy="7639050"/>
        </p:xfrm>
        <a:graphic>
          <a:graphicData uri="http://schemas.openxmlformats.org/drawingml/2006/table">
            <a:tbl>
              <a:tblPr/>
              <a:tblGrid>
                <a:gridCol w="1306015"/>
                <a:gridCol w="3338416"/>
                <a:gridCol w="2984017"/>
                <a:gridCol w="3010798"/>
                <a:gridCol w="1521784"/>
                <a:gridCol w="1688539"/>
                <a:gridCol w="1984792"/>
              </a:tblGrid>
              <a:tr h="212964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Pass/Fail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Tested By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Date Tested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709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Pass/Fail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Tested By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Date Tested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21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T3.1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Add Agent dengan data yang benar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Add Agent berhasil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Add Agent berhasil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Jonathan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3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T3.2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Add Agent dengan data yang benar tetapi beda gender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Add Agent berhasil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Add Agent berhasil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Jonathan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3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T3.3*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Add Agent dengan profile picture salah bentuk file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Add Agent gagal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Add Agent gagal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Jonathan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36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T3.4*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Add Agent dengan email yang telah terdaftar di database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Email agent telah terregister sehingga gagal add agent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Email agent telah terregister sehingga gagal add agent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Jonathan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51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T3.5*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Add Agent dengan data yang benar tetapi authority yang bukan admin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Authority tidak match sehingga gagal add agent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Authority tidak match sehingga gagal add agent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Jonathan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805254" y="701223"/>
            <a:ext cx="6929929" cy="83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RESULT T3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1151" y="5010150"/>
            <a:ext cx="7685776" cy="119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244">
                <a:solidFill>
                  <a:srgbClr val="010101"/>
                </a:solidFill>
                <a:latin typeface="Archivo Black"/>
              </a:rPr>
              <a:t>TOPIC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10755637" cy="1299195"/>
            <a:chOff x="0" y="0"/>
            <a:chExt cx="1811920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1920" cy="218865"/>
            </a:xfrm>
            <a:custGeom>
              <a:avLst/>
              <a:gdLst/>
              <a:ahLst/>
              <a:cxnLst/>
              <a:rect r="r" b="b" t="t" l="l"/>
              <a:pathLst>
                <a:path h="218865" w="1811920">
                  <a:moveTo>
                    <a:pt x="1608720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11920" y="218865"/>
                  </a:lnTo>
                  <a:lnTo>
                    <a:pt x="1608720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08720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74694" y="515999"/>
            <a:ext cx="2082779" cy="1299195"/>
            <a:chOff x="0" y="0"/>
            <a:chExt cx="977268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1199" r="0" b="-1199"/>
              </a:stretch>
            </a:blip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714500" y="2149793"/>
          <a:ext cx="15148560" cy="7334250"/>
        </p:xfrm>
        <a:graphic>
          <a:graphicData uri="http://schemas.openxmlformats.org/drawingml/2006/table">
            <a:tbl>
              <a:tblPr/>
              <a:tblGrid>
                <a:gridCol w="2164080"/>
                <a:gridCol w="2164080"/>
                <a:gridCol w="2164080"/>
                <a:gridCol w="2164080"/>
                <a:gridCol w="2164080"/>
                <a:gridCol w="2164080"/>
                <a:gridCol w="2164080"/>
              </a:tblGrid>
              <a:tr h="290685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ID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Pass/Fail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Tested By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Date Tested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252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ID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Pass/Fail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Tested By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Date Tested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1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T4.1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Approve property 1 dengan authority admin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Berhasil approve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Berhasil approve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Calvin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1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T4.2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Approve property 2 dengan authority admin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Berhasil approve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Berhasil approve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Calvin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51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T4.3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Approve property 1 dengan authority agent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Gagal karena authority tidak cocok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Gagal karena authority tidak cocok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Pass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Calvin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"/>
                        </a:rPr>
                        <a:t>22-4-2024</a:t>
                      </a:r>
                      <a:endParaRPr lang="en-US" sz="1100"/>
                    </a:p>
                  </a:txBody>
                  <a:tcPr marL="114300" marR="114300" marT="114300" marB="1143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-805254" y="701223"/>
            <a:ext cx="6929929" cy="83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RESULT T4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1151" y="5010150"/>
            <a:ext cx="7685776" cy="241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244">
                <a:solidFill>
                  <a:srgbClr val="010101"/>
                </a:solidFill>
                <a:latin typeface="Archivo Black"/>
              </a:rPr>
              <a:t>INTEGRATION TESTING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6756" y="1468972"/>
            <a:ext cx="9537014" cy="89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ABI SAYS ...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95284" y="4961009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58256" y="3402257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Aaron Loeb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391109" y="3194781"/>
            <a:ext cx="5489727" cy="1761958"/>
            <a:chOff x="0" y="0"/>
            <a:chExt cx="1569119" cy="5036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61363" y="3561597"/>
            <a:ext cx="3978952" cy="10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1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Montserrat Light"/>
              </a:rPr>
              <a:t>Untuk integration, kita juga memakai metode yang sama seperti Unit Testing, yaitu JEST. Alur Integration kami seperti berikut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-98184" t="-51103" r="-41729" b="-133327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006092" y="-6332"/>
            <a:ext cx="7281908" cy="4096074"/>
            <a:chOff x="0" y="0"/>
            <a:chExt cx="6089457" cy="34253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7"/>
              <a:stretch>
                <a:fillRect l="0" t="-5555" r="0" b="-5555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4499282" y="3509180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225304" y="2928491"/>
            <a:ext cx="2331609" cy="2322501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7136" t="0" r="-8599" b="-56187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360309" y="5666988"/>
            <a:ext cx="2775818" cy="1542388"/>
            <a:chOff x="0" y="0"/>
            <a:chExt cx="4159440" cy="23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468901" y="6096551"/>
            <a:ext cx="2247274" cy="2248715"/>
            <a:chOff x="0" y="0"/>
            <a:chExt cx="3367440" cy="3369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6131803" y="6095109"/>
            <a:ext cx="2247754" cy="2246313"/>
            <a:chOff x="0" y="0"/>
            <a:chExt cx="3368160" cy="3366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6008796" y="7177664"/>
            <a:ext cx="2780143" cy="1540466"/>
            <a:chOff x="0" y="0"/>
            <a:chExt cx="4165920" cy="23083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065770" y="5695337"/>
            <a:ext cx="2775818" cy="1542388"/>
            <a:chOff x="0" y="0"/>
            <a:chExt cx="4159440" cy="2311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9174362" y="6124900"/>
            <a:ext cx="2247274" cy="2248715"/>
            <a:chOff x="0" y="0"/>
            <a:chExt cx="3367440" cy="3369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1837264" y="6123458"/>
            <a:ext cx="2247754" cy="2246313"/>
            <a:chOff x="0" y="0"/>
            <a:chExt cx="3368160" cy="3366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1714257" y="7206013"/>
            <a:ext cx="2780143" cy="1540466"/>
            <a:chOff x="0" y="0"/>
            <a:chExt cx="4165920" cy="230832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4879822" y="6121056"/>
            <a:ext cx="2247274" cy="2248715"/>
            <a:chOff x="0" y="0"/>
            <a:chExt cx="3367440" cy="33696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3962823" y="6547227"/>
            <a:ext cx="1259430" cy="119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2"/>
              </a:lnSpc>
            </a:pPr>
            <a:r>
              <a:rPr lang="en-US" sz="3430">
                <a:solidFill>
                  <a:srgbClr val="FFFFFF"/>
                </a:solidFill>
                <a:latin typeface="Canva Sans Bold"/>
              </a:rPr>
              <a:t>Login</a:t>
            </a:r>
          </a:p>
          <a:p>
            <a:pPr algn="ctr" marL="0" indent="0" lvl="0">
              <a:lnSpc>
                <a:spcPts val="4802"/>
              </a:lnSpc>
              <a:spcBef>
                <a:spcPct val="0"/>
              </a:spcBef>
            </a:pPr>
            <a:r>
              <a:rPr lang="en-US" sz="3430">
                <a:solidFill>
                  <a:srgbClr val="FFFFFF"/>
                </a:solidFill>
                <a:latin typeface="Canva Sans Bold"/>
              </a:rPr>
              <a:t>Agent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544568" y="6547227"/>
            <a:ext cx="1422224" cy="119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2"/>
              </a:lnSpc>
            </a:pPr>
            <a:r>
              <a:rPr lang="en-US" sz="3430">
                <a:solidFill>
                  <a:srgbClr val="FFFFFF"/>
                </a:solidFill>
                <a:latin typeface="Canva Sans Bold"/>
              </a:rPr>
              <a:t>Add</a:t>
            </a:r>
          </a:p>
          <a:p>
            <a:pPr algn="ctr" marL="0" indent="0" lvl="0">
              <a:lnSpc>
                <a:spcPts val="4802"/>
              </a:lnSpc>
              <a:spcBef>
                <a:spcPct val="0"/>
              </a:spcBef>
            </a:pPr>
            <a:r>
              <a:rPr lang="en-US" sz="3430">
                <a:solidFill>
                  <a:srgbClr val="FFFFFF"/>
                </a:solidFill>
                <a:latin typeface="Canva Sans Bold"/>
              </a:rPr>
              <a:t>Listing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11697" y="6547227"/>
            <a:ext cx="1391577" cy="119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2"/>
              </a:lnSpc>
            </a:pPr>
            <a:r>
              <a:rPr lang="en-US" sz="3430">
                <a:solidFill>
                  <a:srgbClr val="FFFFFF"/>
                </a:solidFill>
                <a:latin typeface="Canva Sans Bold"/>
              </a:rPr>
              <a:t>Login</a:t>
            </a:r>
          </a:p>
          <a:p>
            <a:pPr algn="ctr" marL="0" indent="0" lvl="0">
              <a:lnSpc>
                <a:spcPts val="4802"/>
              </a:lnSpc>
              <a:spcBef>
                <a:spcPct val="0"/>
              </a:spcBef>
            </a:pPr>
            <a:r>
              <a:rPr lang="en-US" sz="3430">
                <a:solidFill>
                  <a:srgbClr val="FFFFFF"/>
                </a:solidFill>
                <a:latin typeface="Canva Sans Bold"/>
              </a:rPr>
              <a:t>Admin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013454" y="6547227"/>
            <a:ext cx="1895373" cy="119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2"/>
              </a:lnSpc>
            </a:pPr>
            <a:r>
              <a:rPr lang="en-US" sz="3430">
                <a:solidFill>
                  <a:srgbClr val="FFFFFF"/>
                </a:solidFill>
                <a:latin typeface="Canva Sans Bold"/>
              </a:rPr>
              <a:t>Approve</a:t>
            </a:r>
          </a:p>
          <a:p>
            <a:pPr algn="ctr" marL="0" indent="0" lvl="0">
              <a:lnSpc>
                <a:spcPts val="4802"/>
              </a:lnSpc>
              <a:spcBef>
                <a:spcPct val="0"/>
              </a:spcBef>
            </a:pPr>
            <a:r>
              <a:rPr lang="en-US" sz="3430">
                <a:solidFill>
                  <a:srgbClr val="FFFFFF"/>
                </a:solidFill>
                <a:latin typeface="Canva Sans Bold"/>
              </a:rPr>
              <a:t>Property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055773" y="6547227"/>
            <a:ext cx="1895373" cy="1194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2"/>
              </a:lnSpc>
            </a:pPr>
            <a:r>
              <a:rPr lang="en-US" sz="3430">
                <a:solidFill>
                  <a:srgbClr val="FFFFFF"/>
                </a:solidFill>
                <a:latin typeface="Canva Sans Bold"/>
              </a:rPr>
              <a:t>Get</a:t>
            </a:r>
          </a:p>
          <a:p>
            <a:pPr algn="ctr" marL="0" indent="0" lvl="0">
              <a:lnSpc>
                <a:spcPts val="4802"/>
              </a:lnSpc>
              <a:spcBef>
                <a:spcPct val="0"/>
              </a:spcBef>
            </a:pPr>
            <a:r>
              <a:rPr lang="en-US" sz="3430">
                <a:solidFill>
                  <a:srgbClr val="FFFFFF"/>
                </a:solidFill>
                <a:latin typeface="Canva Sans Bold"/>
              </a:rPr>
              <a:t>Property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94720" y="0"/>
            <a:ext cx="7493280" cy="10287000"/>
          </a:xfrm>
          <a:custGeom>
            <a:avLst/>
            <a:gdLst/>
            <a:ahLst/>
            <a:cxnLst/>
            <a:rect r="r" b="b" t="t" l="l"/>
            <a:pathLst>
              <a:path h="10287000" w="7493280">
                <a:moveTo>
                  <a:pt x="0" y="0"/>
                </a:moveTo>
                <a:lnTo>
                  <a:pt x="7493280" y="0"/>
                </a:lnTo>
                <a:lnTo>
                  <a:pt x="7493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326" t="0" r="-732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210086" y="9191625"/>
            <a:ext cx="661640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INTEGRATION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794720" y="2808024"/>
            <a:ext cx="7493280" cy="4480906"/>
          </a:xfrm>
          <a:custGeom>
            <a:avLst/>
            <a:gdLst/>
            <a:ahLst/>
            <a:cxnLst/>
            <a:rect r="r" b="b" t="t" l="l"/>
            <a:pathLst>
              <a:path h="4480906" w="7493280">
                <a:moveTo>
                  <a:pt x="0" y="0"/>
                </a:moveTo>
                <a:lnTo>
                  <a:pt x="7493280" y="0"/>
                </a:lnTo>
                <a:lnTo>
                  <a:pt x="7493280" y="4480906"/>
                </a:lnTo>
                <a:lnTo>
                  <a:pt x="0" y="4480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0086" y="2696320"/>
            <a:ext cx="2482453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Step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2268" y="4020385"/>
            <a:ext cx="5862481" cy="132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login menggunakan data agent, cek terhadap database, lalu masuk ke menu agent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210086" y="9191625"/>
            <a:ext cx="661640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INTEGRATION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794720" y="0"/>
            <a:ext cx="7493280" cy="10287000"/>
          </a:xfrm>
          <a:custGeom>
            <a:avLst/>
            <a:gdLst/>
            <a:ahLst/>
            <a:cxnLst/>
            <a:rect r="r" b="b" t="t" l="l"/>
            <a:pathLst>
              <a:path h="10287000" w="7493280">
                <a:moveTo>
                  <a:pt x="0" y="0"/>
                </a:moveTo>
                <a:lnTo>
                  <a:pt x="7493280" y="0"/>
                </a:lnTo>
                <a:lnTo>
                  <a:pt x="7493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26" t="0" r="-73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4720" y="562410"/>
            <a:ext cx="7493280" cy="9048258"/>
          </a:xfrm>
          <a:custGeom>
            <a:avLst/>
            <a:gdLst/>
            <a:ahLst/>
            <a:cxnLst/>
            <a:rect r="r" b="b" t="t" l="l"/>
            <a:pathLst>
              <a:path h="9048258" w="7493280">
                <a:moveTo>
                  <a:pt x="0" y="0"/>
                </a:moveTo>
                <a:lnTo>
                  <a:pt x="7493280" y="0"/>
                </a:lnTo>
                <a:lnTo>
                  <a:pt x="7493280" y="9048258"/>
                </a:lnTo>
                <a:lnTo>
                  <a:pt x="0" y="9048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0086" y="2696320"/>
            <a:ext cx="2496145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Step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2268" y="4020385"/>
            <a:ext cx="5862481" cy="132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masuk ke menu add listing lalu isikan data dan hit api addListing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210086" y="9191625"/>
            <a:ext cx="661640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INTEGRATION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794720" y="0"/>
            <a:ext cx="7493280" cy="10287000"/>
          </a:xfrm>
          <a:custGeom>
            <a:avLst/>
            <a:gdLst/>
            <a:ahLst/>
            <a:cxnLst/>
            <a:rect r="r" b="b" t="t" l="l"/>
            <a:pathLst>
              <a:path h="10287000" w="7493280">
                <a:moveTo>
                  <a:pt x="0" y="0"/>
                </a:moveTo>
                <a:lnTo>
                  <a:pt x="7493280" y="0"/>
                </a:lnTo>
                <a:lnTo>
                  <a:pt x="7493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26" t="0" r="-73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4720" y="3093100"/>
            <a:ext cx="7493280" cy="4100800"/>
          </a:xfrm>
          <a:custGeom>
            <a:avLst/>
            <a:gdLst/>
            <a:ahLst/>
            <a:cxnLst/>
            <a:rect r="r" b="b" t="t" l="l"/>
            <a:pathLst>
              <a:path h="4100800" w="7493280">
                <a:moveTo>
                  <a:pt x="0" y="0"/>
                </a:moveTo>
                <a:lnTo>
                  <a:pt x="7493280" y="0"/>
                </a:lnTo>
                <a:lnTo>
                  <a:pt x="7493280" y="4100800"/>
                </a:lnTo>
                <a:lnTo>
                  <a:pt x="0" y="4100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0086" y="2696320"/>
            <a:ext cx="2521893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Step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2268" y="4020385"/>
            <a:ext cx="5862481" cy="132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login kembali menggunakan data admin lalu masuk ke dalam menu admin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210086" y="9191625"/>
            <a:ext cx="661640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INTEGRATION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794720" y="0"/>
            <a:ext cx="7493280" cy="10287000"/>
          </a:xfrm>
          <a:custGeom>
            <a:avLst/>
            <a:gdLst/>
            <a:ahLst/>
            <a:cxnLst/>
            <a:rect r="r" b="b" t="t" l="l"/>
            <a:pathLst>
              <a:path h="10287000" w="7493280">
                <a:moveTo>
                  <a:pt x="0" y="0"/>
                </a:moveTo>
                <a:lnTo>
                  <a:pt x="7493280" y="0"/>
                </a:lnTo>
                <a:lnTo>
                  <a:pt x="7493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26" t="0" r="-73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4720" y="3629957"/>
            <a:ext cx="7493280" cy="3027087"/>
          </a:xfrm>
          <a:custGeom>
            <a:avLst/>
            <a:gdLst/>
            <a:ahLst/>
            <a:cxnLst/>
            <a:rect r="r" b="b" t="t" l="l"/>
            <a:pathLst>
              <a:path h="3027087" w="7493280">
                <a:moveTo>
                  <a:pt x="0" y="0"/>
                </a:moveTo>
                <a:lnTo>
                  <a:pt x="7493280" y="0"/>
                </a:lnTo>
                <a:lnTo>
                  <a:pt x="7493280" y="3027086"/>
                </a:lnTo>
                <a:lnTo>
                  <a:pt x="0" y="3027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0086" y="2696320"/>
            <a:ext cx="2542431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Step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2268" y="4020385"/>
            <a:ext cx="5862481" cy="221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hit api untuk melakukan approve property pada property yang baru saja di masukkan, lalu logout dan ke halaman guest (index.html)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210086" y="9191625"/>
            <a:ext cx="661640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INTEGRATION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794720" y="0"/>
            <a:ext cx="7493280" cy="10287000"/>
          </a:xfrm>
          <a:custGeom>
            <a:avLst/>
            <a:gdLst/>
            <a:ahLst/>
            <a:cxnLst/>
            <a:rect r="r" b="b" t="t" l="l"/>
            <a:pathLst>
              <a:path h="10287000" w="7493280">
                <a:moveTo>
                  <a:pt x="0" y="0"/>
                </a:moveTo>
                <a:lnTo>
                  <a:pt x="7493280" y="0"/>
                </a:lnTo>
                <a:lnTo>
                  <a:pt x="7493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26" t="0" r="-73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4720" y="3540414"/>
            <a:ext cx="7493280" cy="3206171"/>
          </a:xfrm>
          <a:custGeom>
            <a:avLst/>
            <a:gdLst/>
            <a:ahLst/>
            <a:cxnLst/>
            <a:rect r="r" b="b" t="t" l="l"/>
            <a:pathLst>
              <a:path h="3206171" w="7493280">
                <a:moveTo>
                  <a:pt x="0" y="0"/>
                </a:moveTo>
                <a:lnTo>
                  <a:pt x="7493280" y="0"/>
                </a:lnTo>
                <a:lnTo>
                  <a:pt x="7493280" y="3206172"/>
                </a:lnTo>
                <a:lnTo>
                  <a:pt x="0" y="3206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0086" y="2696320"/>
            <a:ext cx="2530673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Step 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2268" y="4020385"/>
            <a:ext cx="5862481" cy="176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hit get property lalu cek apakah property yang di approve sudah dapat di get oleh guest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1151" y="5010150"/>
            <a:ext cx="7685776" cy="36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244">
                <a:solidFill>
                  <a:srgbClr val="010101"/>
                </a:solidFill>
                <a:latin typeface="Archivo Black"/>
              </a:rPr>
              <a:t>USER ACCEPTANCE TESTING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743186" y="3789716"/>
            <a:ext cx="6331281" cy="1563793"/>
            <a:chOff x="0" y="0"/>
            <a:chExt cx="2161091" cy="5337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1091" cy="533778"/>
            </a:xfrm>
            <a:custGeom>
              <a:avLst/>
              <a:gdLst/>
              <a:ahLst/>
              <a:cxnLst/>
              <a:rect r="r" b="b" t="t" l="l"/>
              <a:pathLst>
                <a:path h="533778" w="2161091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85025" y="3548425"/>
            <a:ext cx="2381235" cy="2046374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192826" y="3988796"/>
            <a:ext cx="1165632" cy="1165632"/>
          </a:xfrm>
          <a:custGeom>
            <a:avLst/>
            <a:gdLst/>
            <a:ahLst/>
            <a:cxnLst/>
            <a:rect r="r" b="b" t="t" l="l"/>
            <a:pathLst>
              <a:path h="1165632" w="1165632">
                <a:moveTo>
                  <a:pt x="0" y="0"/>
                </a:moveTo>
                <a:lnTo>
                  <a:pt x="1165632" y="0"/>
                </a:lnTo>
                <a:lnTo>
                  <a:pt x="1165632" y="1165632"/>
                </a:lnTo>
                <a:lnTo>
                  <a:pt x="0" y="1165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007934" y="6655559"/>
            <a:ext cx="6331281" cy="1563793"/>
            <a:chOff x="0" y="0"/>
            <a:chExt cx="2161091" cy="533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61091" cy="533778"/>
            </a:xfrm>
            <a:custGeom>
              <a:avLst/>
              <a:gdLst/>
              <a:ahLst/>
              <a:cxnLst/>
              <a:rect r="r" b="b" t="t" l="l"/>
              <a:pathLst>
                <a:path h="533778" w="2161091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849772" y="6414268"/>
            <a:ext cx="2381235" cy="2046374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489718" y="6825597"/>
            <a:ext cx="1101345" cy="1223717"/>
          </a:xfrm>
          <a:custGeom>
            <a:avLst/>
            <a:gdLst/>
            <a:ahLst/>
            <a:cxnLst/>
            <a:rect r="r" b="b" t="t" l="l"/>
            <a:pathLst>
              <a:path h="1223717" w="1101345">
                <a:moveTo>
                  <a:pt x="0" y="0"/>
                </a:moveTo>
                <a:lnTo>
                  <a:pt x="1101344" y="0"/>
                </a:lnTo>
                <a:lnTo>
                  <a:pt x="1101344" y="1223716"/>
                </a:lnTo>
                <a:lnTo>
                  <a:pt x="0" y="12237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48142" y="1747718"/>
            <a:ext cx="7717369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TEST ENVIRONMENT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71369" y="4070428"/>
            <a:ext cx="3674915" cy="96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1"/>
              </a:lnSpc>
            </a:pPr>
            <a:r>
              <a:rPr lang="en-US" sz="2385" spc="233">
                <a:solidFill>
                  <a:srgbClr val="F2F4F5"/>
                </a:solidFill>
                <a:latin typeface="Montserrat Light Bold"/>
              </a:rPr>
              <a:t>Hardware</a:t>
            </a:r>
          </a:p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Laptop</a:t>
            </a:r>
          </a:p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Computer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36117" y="6936271"/>
            <a:ext cx="4735853" cy="96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1"/>
              </a:lnSpc>
            </a:pPr>
            <a:r>
              <a:rPr lang="en-US" sz="2385" spc="233">
                <a:solidFill>
                  <a:srgbClr val="F2F4F5"/>
                </a:solidFill>
                <a:latin typeface="Montserrat Light Bold"/>
              </a:rPr>
              <a:t>Software</a:t>
            </a:r>
          </a:p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XAMPP</a:t>
            </a:r>
          </a:p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MongoCompass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77834" y="6936271"/>
            <a:ext cx="2494136" cy="95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1"/>
              </a:lnSpc>
            </a:pPr>
          </a:p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MySQL</a:t>
            </a:r>
          </a:p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Windows 10, 11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5914" y="3603602"/>
            <a:ext cx="3086100" cy="478403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95914" y="5528564"/>
            <a:ext cx="3086100" cy="507624"/>
            <a:chOff x="0" y="0"/>
            <a:chExt cx="812800" cy="133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Login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00738" y="3603602"/>
            <a:ext cx="3086100" cy="4784036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00738" y="5528564"/>
            <a:ext cx="3086100" cy="507624"/>
            <a:chOff x="0" y="0"/>
            <a:chExt cx="812800" cy="1336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Search Property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01162" y="3603602"/>
            <a:ext cx="3086100" cy="4784036"/>
            <a:chOff x="0" y="0"/>
            <a:chExt cx="812800" cy="125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01162" y="5528564"/>
            <a:ext cx="3086100" cy="507624"/>
            <a:chOff x="0" y="0"/>
            <a:chExt cx="812800" cy="1336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Add Agent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05986" y="3603602"/>
            <a:ext cx="3086100" cy="4784036"/>
            <a:chOff x="0" y="0"/>
            <a:chExt cx="812800" cy="12599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705986" y="5528564"/>
            <a:ext cx="3086100" cy="507624"/>
            <a:chOff x="0" y="0"/>
            <a:chExt cx="812800" cy="1336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Approve Property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TOPIK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40360" y="6250170"/>
            <a:ext cx="2722103" cy="1022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Admin atau Agent dapat login untuk masuk ke halaman yang sesuai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045184" y="6250170"/>
            <a:ext cx="2722103" cy="76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Guest search property menggunakan fitur filter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45609" y="6250170"/>
            <a:ext cx="2722103" cy="76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Admin menambahkan agent baru beserta datanya ke database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850433" y="6250170"/>
            <a:ext cx="2722103" cy="76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Admin approve property yang telah di list oleh agent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116288" y="3965385"/>
            <a:ext cx="1770248" cy="132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  <a:spcBef>
                <a:spcPct val="0"/>
              </a:spcBef>
            </a:pPr>
            <a:r>
              <a:rPr lang="en-US" sz="8165">
                <a:solidFill>
                  <a:srgbClr val="000000"/>
                </a:solidFill>
                <a:latin typeface="Archivo Black"/>
              </a:rPr>
              <a:t>T1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558664" y="3965385"/>
            <a:ext cx="1770248" cy="132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  <a:spcBef>
                <a:spcPct val="0"/>
              </a:spcBef>
            </a:pPr>
            <a:r>
              <a:rPr lang="en-US" sz="8165">
                <a:solidFill>
                  <a:srgbClr val="000000"/>
                </a:solidFill>
                <a:latin typeface="Archivo Black"/>
              </a:rPr>
              <a:t>T2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21537" y="3965385"/>
            <a:ext cx="1770248" cy="132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  <a:spcBef>
                <a:spcPct val="0"/>
              </a:spcBef>
            </a:pPr>
            <a:r>
              <a:rPr lang="en-US" sz="8165">
                <a:solidFill>
                  <a:srgbClr val="000000"/>
                </a:solidFill>
                <a:latin typeface="Archivo Black"/>
              </a:rPr>
              <a:t>T3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326361" y="3965385"/>
            <a:ext cx="1770248" cy="132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  <a:spcBef>
                <a:spcPct val="0"/>
              </a:spcBef>
            </a:pPr>
            <a:r>
              <a:rPr lang="en-US" sz="8165">
                <a:solidFill>
                  <a:srgbClr val="000000"/>
                </a:solidFill>
                <a:latin typeface="Archivo Black"/>
              </a:rPr>
              <a:t>T4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48142" y="1747718"/>
            <a:ext cx="7717369" cy="84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463" y="3664841"/>
            <a:ext cx="5435755" cy="438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6"/>
              </a:lnSpc>
            </a:pPr>
            <a:r>
              <a:rPr lang="en-US" sz="3103" spc="307">
                <a:solidFill>
                  <a:srgbClr val="231F20"/>
                </a:solidFill>
                <a:latin typeface="Montserrat Light"/>
              </a:rPr>
              <a:t>Consist of 8 types :</a:t>
            </a:r>
          </a:p>
          <a:p>
            <a:pPr marL="540457" indent="-270229" lvl="1">
              <a:lnSpc>
                <a:spcPts val="3804"/>
              </a:lnSpc>
              <a:buFont typeface="Arial"/>
              <a:buChar char="•"/>
            </a:pPr>
            <a:r>
              <a:rPr lang="en-US" sz="2503" spc="247">
                <a:solidFill>
                  <a:srgbClr val="231F20"/>
                </a:solidFill>
                <a:latin typeface="Montserrat Light"/>
              </a:rPr>
              <a:t>Functionality</a:t>
            </a:r>
          </a:p>
          <a:p>
            <a:pPr marL="540457" indent="-270229" lvl="1">
              <a:lnSpc>
                <a:spcPts val="3804"/>
              </a:lnSpc>
              <a:buFont typeface="Arial"/>
              <a:buChar char="•"/>
            </a:pPr>
            <a:r>
              <a:rPr lang="en-US" sz="2503" spc="247">
                <a:solidFill>
                  <a:srgbClr val="231F20"/>
                </a:solidFill>
                <a:latin typeface="Montserrat Light"/>
              </a:rPr>
              <a:t>Error Condition</a:t>
            </a:r>
          </a:p>
          <a:p>
            <a:pPr marL="540457" indent="-270229" lvl="1">
              <a:lnSpc>
                <a:spcPts val="3804"/>
              </a:lnSpc>
              <a:buFont typeface="Arial"/>
              <a:buChar char="•"/>
            </a:pPr>
            <a:r>
              <a:rPr lang="en-US" sz="2503" spc="247">
                <a:solidFill>
                  <a:srgbClr val="231F20"/>
                </a:solidFill>
                <a:latin typeface="Montserrat Light"/>
              </a:rPr>
              <a:t>Database</a:t>
            </a:r>
          </a:p>
          <a:p>
            <a:pPr marL="540457" indent="-270229" lvl="1">
              <a:lnSpc>
                <a:spcPts val="3804"/>
              </a:lnSpc>
              <a:buFont typeface="Arial"/>
              <a:buChar char="•"/>
            </a:pPr>
            <a:r>
              <a:rPr lang="en-US" sz="2503" spc="247">
                <a:solidFill>
                  <a:srgbClr val="231F20"/>
                </a:solidFill>
                <a:latin typeface="Montserrat Light"/>
              </a:rPr>
              <a:t>Performance</a:t>
            </a:r>
          </a:p>
          <a:p>
            <a:pPr marL="540457" indent="-270229" lvl="1">
              <a:lnSpc>
                <a:spcPts val="3804"/>
              </a:lnSpc>
              <a:buFont typeface="Arial"/>
              <a:buChar char="•"/>
            </a:pPr>
            <a:r>
              <a:rPr lang="en-US" sz="2503" spc="247">
                <a:solidFill>
                  <a:srgbClr val="231F20"/>
                </a:solidFill>
                <a:latin typeface="Montserrat Light"/>
              </a:rPr>
              <a:t>UI</a:t>
            </a:r>
          </a:p>
          <a:p>
            <a:pPr marL="540457" indent="-270229" lvl="1">
              <a:lnSpc>
                <a:spcPts val="3804"/>
              </a:lnSpc>
              <a:buFont typeface="Arial"/>
              <a:buChar char="•"/>
            </a:pPr>
            <a:r>
              <a:rPr lang="en-US" sz="2503" spc="247">
                <a:solidFill>
                  <a:srgbClr val="231F20"/>
                </a:solidFill>
                <a:latin typeface="Montserrat Light"/>
              </a:rPr>
              <a:t>Security</a:t>
            </a:r>
          </a:p>
          <a:p>
            <a:pPr marL="540457" indent="-270229" lvl="1">
              <a:lnSpc>
                <a:spcPts val="3804"/>
              </a:lnSpc>
              <a:buFont typeface="Arial"/>
              <a:buChar char="•"/>
            </a:pPr>
            <a:r>
              <a:rPr lang="en-US" sz="2503" spc="247">
                <a:solidFill>
                  <a:srgbClr val="231F20"/>
                </a:solidFill>
                <a:latin typeface="Montserrat Light"/>
              </a:rPr>
              <a:t>Audit Trail</a:t>
            </a:r>
          </a:p>
          <a:p>
            <a:pPr marL="540457" indent="-270229" lvl="1">
              <a:lnSpc>
                <a:spcPts val="3804"/>
              </a:lnSpc>
              <a:buFont typeface="Arial"/>
              <a:buChar char="•"/>
            </a:pPr>
            <a:r>
              <a:rPr lang="en-US" sz="2503" spc="247">
                <a:solidFill>
                  <a:srgbClr val="231F20"/>
                </a:solidFill>
                <a:latin typeface="Montserrat Light"/>
              </a:rPr>
              <a:t>External Interface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547" t="-467" r="-66339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0454" y="2520605"/>
            <a:ext cx="5237857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Functionality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463" y="3721991"/>
            <a:ext cx="4666307" cy="42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functions as described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57273"/>
            <a:ext cx="6486674" cy="18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Dapat menggunakan menu-menu admin</a:t>
            </a:r>
          </a:p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Dapat menggunakan menu-menu agent</a:t>
            </a:r>
          </a:p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Dapat menggunakan menu-menu guest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547" t="-467" r="-66339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0454" y="2520605"/>
            <a:ext cx="5237857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Functionality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210086" y="4307112"/>
          <a:ext cx="6305288" cy="3857215"/>
        </p:xfrm>
        <a:graphic>
          <a:graphicData uri="http://schemas.openxmlformats.org/drawingml/2006/table">
            <a:tbl>
              <a:tblPr/>
              <a:tblGrid>
                <a:gridCol w="2620831"/>
                <a:gridCol w="1842228"/>
                <a:gridCol w="1842228"/>
              </a:tblGrid>
              <a:tr h="218654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6007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12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Login menggunakan data admin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Dilempar ke page admin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Dilempar ke page admin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12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Login menggunakan data agent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Dilempar ke page agent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Dilempar ke page agent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249463" y="3712466"/>
            <a:ext cx="4666307" cy="43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Canva Student Font"/>
              </a:rPr>
              <a:t>example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547" t="-467" r="-6633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0454" y="2520605"/>
            <a:ext cx="6155234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Error Condition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463" y="3721991"/>
            <a:ext cx="4666307" cy="42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can handle error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57273"/>
            <a:ext cx="6486674" cy="89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Dapat handle error pada setiap form input menggunakan value yang salah</a:t>
            </a:r>
          </a:p>
        </p:txBody>
      </p:sp>
      <p:sp>
        <p:nvSpPr>
          <p:cNvPr name="AutoShape 9" id="9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547" t="-467" r="-6633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0454" y="2520605"/>
            <a:ext cx="6155366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Error Condition</a:t>
            </a:r>
          </a:p>
        </p:txBody>
      </p:sp>
      <p:sp>
        <p:nvSpPr>
          <p:cNvPr name="AutoShape 7" id="7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210086" y="4307112"/>
          <a:ext cx="6305288" cy="3857215"/>
        </p:xfrm>
        <a:graphic>
          <a:graphicData uri="http://schemas.openxmlformats.org/drawingml/2006/table">
            <a:tbl>
              <a:tblPr/>
              <a:tblGrid>
                <a:gridCol w="2620831"/>
                <a:gridCol w="1842228"/>
                <a:gridCol w="1842228"/>
              </a:tblGrid>
              <a:tr h="218654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6007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Exp. results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Actual Result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12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Login menggunakan email yang salah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Mengisi ulang form login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Mengisi ulang form login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12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Login menggunakan password yang salah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Mengisi ulang form login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Mengisi ulang form login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249463" y="3712466"/>
            <a:ext cx="4666307" cy="43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Canva Student Font"/>
              </a:rPr>
              <a:t>example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794" t="0" r="-5079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0454" y="2520605"/>
            <a:ext cx="3749278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Database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463" y="3721991"/>
            <a:ext cx="5176675" cy="87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successfuly retrieve and send data to 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57273"/>
            <a:ext cx="6486674" cy="18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Menyediakan data yang akan digunakan di menu-menu dinamis</a:t>
            </a:r>
          </a:p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Dapat memasukan data ke dalam database</a:t>
            </a:r>
          </a:p>
        </p:txBody>
      </p:sp>
      <p:sp>
        <p:nvSpPr>
          <p:cNvPr name="AutoShape 9" id="9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794" t="0" r="-5079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0454" y="2520605"/>
            <a:ext cx="3749278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Database</a:t>
            </a:r>
          </a:p>
        </p:txBody>
      </p:sp>
      <p:sp>
        <p:nvSpPr>
          <p:cNvPr name="AutoShape 7" id="7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249463" y="3712466"/>
            <a:ext cx="4666307" cy="43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Canva Student Font"/>
              </a:rPr>
              <a:t>example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19567" y="4464452"/>
            <a:ext cx="7078975" cy="4141100"/>
          </a:xfrm>
          <a:custGeom>
            <a:avLst/>
            <a:gdLst/>
            <a:ahLst/>
            <a:cxnLst/>
            <a:rect r="r" b="b" t="t" l="l"/>
            <a:pathLst>
              <a:path h="4141100" w="7078975">
                <a:moveTo>
                  <a:pt x="0" y="0"/>
                </a:moveTo>
                <a:lnTo>
                  <a:pt x="7078975" y="0"/>
                </a:lnTo>
                <a:lnTo>
                  <a:pt x="7078975" y="4141100"/>
                </a:lnTo>
                <a:lnTo>
                  <a:pt x="0" y="414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794" t="0" r="-5079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0454" y="2520605"/>
            <a:ext cx="5171926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Performance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463" y="3721991"/>
            <a:ext cx="5176675" cy="87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fast and optimized performance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57273"/>
            <a:ext cx="6486674" cy="43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Waktu proses yang cepat tanpa tunggu</a:t>
            </a:r>
          </a:p>
        </p:txBody>
      </p:sp>
      <p:sp>
        <p:nvSpPr>
          <p:cNvPr name="AutoShape 9" id="9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794" t="0" r="-5079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0454" y="2520605"/>
            <a:ext cx="5171926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Performance</a:t>
            </a:r>
          </a:p>
        </p:txBody>
      </p:sp>
      <p:sp>
        <p:nvSpPr>
          <p:cNvPr name="AutoShape 7" id="7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249463" y="3712466"/>
            <a:ext cx="4666307" cy="43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Canva Student Font"/>
              </a:rPr>
              <a:t>example</a:t>
            </a:r>
          </a:p>
        </p:txBody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19567" y="4281572"/>
            <a:ext cx="7783863" cy="4384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23" t="0" r="-372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0454" y="2520605"/>
            <a:ext cx="5646539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User Interface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463" y="3721991"/>
            <a:ext cx="5176675" cy="87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clean and understandable user interface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57273"/>
            <a:ext cx="6486674" cy="226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User Interface yang mudah dipahami</a:t>
            </a:r>
          </a:p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User Interface yang mudah dibaca</a:t>
            </a:r>
          </a:p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Template UI yang sering orang pakai</a:t>
            </a:r>
          </a:p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Warna yang compliment satu dan yang lain</a:t>
            </a:r>
          </a:p>
        </p:txBody>
      </p:sp>
      <p:sp>
        <p:nvSpPr>
          <p:cNvPr name="AutoShape 9" id="9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1151" y="5010150"/>
            <a:ext cx="7685776" cy="363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244">
                <a:solidFill>
                  <a:srgbClr val="010101"/>
                </a:solidFill>
                <a:latin typeface="Archivo Black"/>
              </a:rPr>
              <a:t>TEST COVERAGE ITEMS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23" t="0" r="-3723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49463" y="4537409"/>
            <a:ext cx="7894537" cy="3980649"/>
          </a:xfrm>
          <a:custGeom>
            <a:avLst/>
            <a:gdLst/>
            <a:ahLst/>
            <a:cxnLst/>
            <a:rect r="r" b="b" t="t" l="l"/>
            <a:pathLst>
              <a:path h="3980649" w="7894537">
                <a:moveTo>
                  <a:pt x="0" y="0"/>
                </a:moveTo>
                <a:lnTo>
                  <a:pt x="7894537" y="0"/>
                </a:lnTo>
                <a:lnTo>
                  <a:pt x="7894537" y="3980648"/>
                </a:lnTo>
                <a:lnTo>
                  <a:pt x="0" y="3980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0454" y="2520605"/>
            <a:ext cx="5646539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User 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463" y="3712466"/>
            <a:ext cx="4666307" cy="43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Canva Student Font"/>
              </a:rPr>
              <a:t>example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23" t="0" r="-372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0454" y="2520605"/>
            <a:ext cx="3303984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Security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463" y="3721991"/>
            <a:ext cx="5176675" cy="87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limitation towards authorization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57273"/>
            <a:ext cx="6486674" cy="18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Menu admin hanya dapat digunakan user dengan authorization admin</a:t>
            </a:r>
          </a:p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Menu agent hanya dapat digunakan user dengan authorization agent</a:t>
            </a:r>
          </a:p>
        </p:txBody>
      </p:sp>
      <p:sp>
        <p:nvSpPr>
          <p:cNvPr name="AutoShape 9" id="9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23" t="0" r="-3723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10086" y="4148222"/>
            <a:ext cx="6305288" cy="4861961"/>
          </a:xfrm>
          <a:custGeom>
            <a:avLst/>
            <a:gdLst/>
            <a:ahLst/>
            <a:cxnLst/>
            <a:rect r="r" b="b" t="t" l="l"/>
            <a:pathLst>
              <a:path h="4861961" w="6305288">
                <a:moveTo>
                  <a:pt x="0" y="0"/>
                </a:moveTo>
                <a:lnTo>
                  <a:pt x="6305288" y="0"/>
                </a:lnTo>
                <a:lnTo>
                  <a:pt x="6305288" y="4861961"/>
                </a:lnTo>
                <a:lnTo>
                  <a:pt x="0" y="4861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071" t="0" r="-36288" b="-675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0454" y="2520605"/>
            <a:ext cx="3303984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Security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463" y="3712466"/>
            <a:ext cx="4666307" cy="43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Canva Student Font"/>
              </a:rPr>
              <a:t>example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364" t="0" r="-5136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0454" y="2520605"/>
            <a:ext cx="4086076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Audit Trail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463" y="3721991"/>
            <a:ext cx="5176675" cy="42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Montserrat Light"/>
              </a:rPr>
              <a:t>track user activity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57273"/>
            <a:ext cx="6486674" cy="134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Pendataan atas user dan aksi yang dilakukan setiap kali ada perubahan pada database</a:t>
            </a:r>
          </a:p>
        </p:txBody>
      </p:sp>
      <p:sp>
        <p:nvSpPr>
          <p:cNvPr name="AutoShape 9" id="9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364" t="0" r="-51364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19567" y="4148222"/>
            <a:ext cx="6295807" cy="4527063"/>
          </a:xfrm>
          <a:custGeom>
            <a:avLst/>
            <a:gdLst/>
            <a:ahLst/>
            <a:cxnLst/>
            <a:rect r="r" b="b" t="t" l="l"/>
            <a:pathLst>
              <a:path h="4527063" w="6295807">
                <a:moveTo>
                  <a:pt x="0" y="0"/>
                </a:moveTo>
                <a:lnTo>
                  <a:pt x="6295807" y="0"/>
                </a:lnTo>
                <a:lnTo>
                  <a:pt x="6295807" y="4527063"/>
                </a:lnTo>
                <a:lnTo>
                  <a:pt x="0" y="4527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0454" y="2520605"/>
            <a:ext cx="4086076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Audit Trail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463" y="3712466"/>
            <a:ext cx="4666307" cy="43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Canva Student Font"/>
              </a:rPr>
              <a:t>example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364" t="0" r="-5136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0454" y="2520605"/>
            <a:ext cx="7088188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External Interface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463" y="3721991"/>
            <a:ext cx="5176675" cy="87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363636"/>
                </a:solidFill>
                <a:latin typeface="Montserrat Light"/>
              </a:rPr>
              <a:t>can it interact with other application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57273"/>
            <a:ext cx="6486674" cy="180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Dapatkah hit API</a:t>
            </a:r>
          </a:p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Dapatkah memasukkan data ke MySQL</a:t>
            </a:r>
          </a:p>
          <a:p>
            <a:pPr algn="just" marL="496107" indent="-248054" lvl="1">
              <a:lnSpc>
                <a:spcPts val="3607"/>
              </a:lnSpc>
              <a:buFont typeface="Arial"/>
              <a:buChar char="•"/>
            </a:pPr>
            <a:r>
              <a:rPr lang="en-US" sz="2297">
                <a:solidFill>
                  <a:srgbClr val="000000"/>
                </a:solidFill>
                <a:latin typeface="Montserrat Light"/>
              </a:rPr>
              <a:t>Dapatkah memasukkan data ke MongoDB</a:t>
            </a:r>
          </a:p>
        </p:txBody>
      </p:sp>
      <p:sp>
        <p:nvSpPr>
          <p:cNvPr name="AutoShape 9" id="9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792078" y="4373204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4720" y="0"/>
            <a:ext cx="7659238" cy="10287000"/>
          </a:xfrm>
          <a:custGeom>
            <a:avLst/>
            <a:gdLst/>
            <a:ahLst/>
            <a:cxnLst/>
            <a:rect r="r" b="b" t="t" l="l"/>
            <a:pathLst>
              <a:path h="10287000" w="7659238">
                <a:moveTo>
                  <a:pt x="0" y="0"/>
                </a:moveTo>
                <a:lnTo>
                  <a:pt x="7659238" y="0"/>
                </a:lnTo>
                <a:lnTo>
                  <a:pt x="76592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364" t="0" r="-51364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10086" y="9191625"/>
            <a:ext cx="63052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19567" y="4464452"/>
            <a:ext cx="7078975" cy="4141100"/>
          </a:xfrm>
          <a:custGeom>
            <a:avLst/>
            <a:gdLst/>
            <a:ahLst/>
            <a:cxnLst/>
            <a:rect r="r" b="b" t="t" l="l"/>
            <a:pathLst>
              <a:path h="4141100" w="7078975">
                <a:moveTo>
                  <a:pt x="0" y="0"/>
                </a:moveTo>
                <a:lnTo>
                  <a:pt x="7078975" y="0"/>
                </a:lnTo>
                <a:lnTo>
                  <a:pt x="7078975" y="4141100"/>
                </a:lnTo>
                <a:lnTo>
                  <a:pt x="0" y="414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9567" y="1728668"/>
            <a:ext cx="9993149" cy="109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60"/>
              </a:lnSpc>
              <a:spcBef>
                <a:spcPct val="0"/>
              </a:spcBef>
            </a:pPr>
            <a:r>
              <a:rPr lang="en-US" sz="6420" spc="224">
                <a:solidFill>
                  <a:srgbClr val="010101"/>
                </a:solidFill>
                <a:latin typeface="Archivo Black"/>
              </a:rPr>
              <a:t>CATEGORY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0454" y="2520605"/>
            <a:ext cx="7088188" cy="110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"/>
              </a:rPr>
              <a:t>External 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463" y="3712466"/>
            <a:ext cx="4666307" cy="43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2"/>
              </a:lnSpc>
              <a:spcBef>
                <a:spcPct val="0"/>
              </a:spcBef>
            </a:pPr>
            <a:r>
              <a:rPr lang="en-US" sz="2603" spc="255">
                <a:solidFill>
                  <a:srgbClr val="231F20"/>
                </a:solidFill>
                <a:latin typeface="Canva Student Font"/>
              </a:rPr>
              <a:t>example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1151" y="5010150"/>
            <a:ext cx="7685776" cy="119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spc="244">
                <a:solidFill>
                  <a:srgbClr val="010101"/>
                </a:solidFill>
                <a:latin typeface="Archivo Black"/>
              </a:rPr>
              <a:t>EVALUATION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4480" y="4205302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89046" y="4176727"/>
            <a:ext cx="5371495" cy="1011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Semua Expected Result dan Actual Result pada Unit Testing cocok dan menghasilkan result ‘Pass’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63813" y="1725604"/>
            <a:ext cx="9308329" cy="815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EVALUATION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94480" y="5806594"/>
            <a:ext cx="736150" cy="662821"/>
            <a:chOff x="0" y="0"/>
            <a:chExt cx="193883" cy="17457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689046" y="5778019"/>
            <a:ext cx="6346855" cy="66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Alur Integration Testing lancar di test tanpa gagal ditahap manapun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794480" y="7382708"/>
            <a:ext cx="736150" cy="662821"/>
            <a:chOff x="0" y="0"/>
            <a:chExt cx="193883" cy="1745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689046" y="7354133"/>
            <a:ext cx="6346855" cy="1011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User Acceptance Test di set category dan environmentnya sesuai test yang kami lakukan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13836319" y="4822622"/>
            <a:ext cx="1027960" cy="1043133"/>
          </a:xfrm>
          <a:custGeom>
            <a:avLst/>
            <a:gdLst/>
            <a:ahLst/>
            <a:cxnLst/>
            <a:rect r="r" b="b" t="t" l="l"/>
            <a:pathLst>
              <a:path h="1043133" w="1027960">
                <a:moveTo>
                  <a:pt x="0" y="0"/>
                </a:moveTo>
                <a:lnTo>
                  <a:pt x="1027960" y="0"/>
                </a:lnTo>
                <a:lnTo>
                  <a:pt x="1027960" y="1043132"/>
                </a:lnTo>
                <a:lnTo>
                  <a:pt x="0" y="1043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9228" r="0" b="-9228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490393" y="4914359"/>
            <a:ext cx="6229167" cy="9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</a:rPr>
              <a:t>THANKIES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t="0" r="-2515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0" t="-16653" r="0" b="-16653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4991" t="0" r="-24991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0" t="-24985" r="0" b="-2498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5015" t="0" r="-25015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0" t="-25078" r="0" b="-25078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9124957" cy="1299195"/>
            <a:chOff x="0" y="0"/>
            <a:chExt cx="1537211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861649" y="2089294"/>
          <a:ext cx="14564701" cy="7830169"/>
        </p:xfrm>
        <a:graphic>
          <a:graphicData uri="http://schemas.openxmlformats.org/drawingml/2006/table">
            <a:tbl>
              <a:tblPr/>
              <a:tblGrid>
                <a:gridCol w="3641175"/>
                <a:gridCol w="3641175"/>
                <a:gridCol w="3641175"/>
                <a:gridCol w="3641175"/>
              </a:tblGrid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TCI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Parameter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Equivalence Partition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Email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admin@gmail.com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T1.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Email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agent@gmail.com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T1. 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EP3*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Email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invalid@gmail.com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T1. 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Password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passadmin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T1.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Password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passadmin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T1. 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EP6*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Password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passinvalid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T1. 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City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Bandung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City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Jakarta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Type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House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EP10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Type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Apartment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EP11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Type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Office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3536463" y="515999"/>
            <a:ext cx="2082779" cy="1299195"/>
            <a:chOff x="0" y="0"/>
            <a:chExt cx="977268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3404" r="0" b="-34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-805254" y="701223"/>
            <a:ext cx="4247689" cy="83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TCI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4969" y="1059414"/>
            <a:ext cx="1997466" cy="394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95" spc="18">
                <a:solidFill>
                  <a:srgbClr val="FFFFFF"/>
                </a:solidFill>
                <a:latin typeface="Archivo Black"/>
              </a:rPr>
              <a:t>PART1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9124957" cy="1299195"/>
            <a:chOff x="0" y="0"/>
            <a:chExt cx="1537211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861649" y="2089294"/>
          <a:ext cx="14564701" cy="7179243"/>
        </p:xfrm>
        <a:graphic>
          <a:graphicData uri="http://schemas.openxmlformats.org/drawingml/2006/table">
            <a:tbl>
              <a:tblPr/>
              <a:tblGrid>
                <a:gridCol w="3641175"/>
                <a:gridCol w="3641175"/>
                <a:gridCol w="3641175"/>
                <a:gridCol w="3641175"/>
              </a:tblGrid>
              <a:tr h="652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TCI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Parameter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Equivalence Partition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EP12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Price Range (min)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0 … 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EP13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Price Range (max)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0 ...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EP14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Bedroom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EP15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Bedroom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EP16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Bathroom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EP17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Bathroom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EP18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Land Area Range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0-100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EP19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Land Area Range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100-250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EP20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Garage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available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6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EP21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Garage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not available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3536463" y="515999"/>
            <a:ext cx="2082779" cy="1299195"/>
            <a:chOff x="0" y="0"/>
            <a:chExt cx="977268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3404" r="0" b="-34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-805254" y="701223"/>
            <a:ext cx="4247689" cy="83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TCI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4969" y="1059414"/>
            <a:ext cx="1997466" cy="39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95" spc="18">
                <a:solidFill>
                  <a:srgbClr val="FFFFFF"/>
                </a:solidFill>
                <a:latin typeface="Archivo Black"/>
              </a:rPr>
              <a:t>PART2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950263" y="515999"/>
            <a:ext cx="9124957" cy="1299195"/>
            <a:chOff x="0" y="0"/>
            <a:chExt cx="1537211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861649" y="2089294"/>
          <a:ext cx="14564701" cy="7830169"/>
        </p:xfrm>
        <a:graphic>
          <a:graphicData uri="http://schemas.openxmlformats.org/drawingml/2006/table">
            <a:tbl>
              <a:tblPr/>
              <a:tblGrid>
                <a:gridCol w="3641175"/>
                <a:gridCol w="3641175"/>
                <a:gridCol w="3641175"/>
                <a:gridCol w="3641175"/>
              </a:tblGrid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TCI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Parameter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Equivalence Partition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Test Case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EP22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Floor level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EP23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Floor level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T2.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EP24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Profile picture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pp.png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EP25*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Profile picture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pp.pptx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EP26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Name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Nicholas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EP27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Phone Number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0818 2733 4567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EP28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Whatsapp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0818 2733 4567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EP29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Branch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Jakarta Selatan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EP30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Address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Jalan Macan no 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EP31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Gender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Male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EP32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Gender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Female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T3. 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3536463" y="515999"/>
            <a:ext cx="2082779" cy="1299195"/>
            <a:chOff x="0" y="0"/>
            <a:chExt cx="977268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7268" cy="609600"/>
            </a:xfrm>
            <a:custGeom>
              <a:avLst/>
              <a:gdLst/>
              <a:ahLst/>
              <a:cxnLst/>
              <a:rect r="r" b="b" t="t" l="l"/>
              <a:pathLst>
                <a:path h="609600" w="977268">
                  <a:moveTo>
                    <a:pt x="203200" y="0"/>
                  </a:moveTo>
                  <a:lnTo>
                    <a:pt x="977268" y="0"/>
                  </a:lnTo>
                  <a:lnTo>
                    <a:pt x="774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0" t="-3404" r="0" b="-34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-805254" y="701223"/>
            <a:ext cx="4247689" cy="83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6"/>
              </a:lnSpc>
              <a:spcBef>
                <a:spcPct val="0"/>
              </a:spcBef>
            </a:pPr>
            <a:r>
              <a:rPr lang="en-US" sz="4881" spc="39">
                <a:solidFill>
                  <a:srgbClr val="FFFFFF"/>
                </a:solidFill>
                <a:latin typeface="Archivo Black"/>
              </a:rPr>
              <a:t>TCI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4969" y="1059414"/>
            <a:ext cx="1997466" cy="39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95" spc="18">
                <a:solidFill>
                  <a:srgbClr val="FFFFFF"/>
                </a:solidFill>
                <a:latin typeface="Archivo Black"/>
              </a:rPr>
              <a:t>PART3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DAGDJayEJcs</dc:identifier>
  <dcterms:modified xsi:type="dcterms:W3CDTF">2011-08-01T06:04:30Z</dcterms:modified>
  <cp:revision>1</cp:revision>
  <dc:title>Presentasi Testing - Kelompok Junior</dc:title>
</cp:coreProperties>
</file>